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6" r:id="rId2"/>
    <p:sldMasterId id="2147483778" r:id="rId3"/>
  </p:sldMasterIdLst>
  <p:notesMasterIdLst>
    <p:notesMasterId r:id="rId60"/>
  </p:notesMasterIdLst>
  <p:handoutMasterIdLst>
    <p:handoutMasterId r:id="rId61"/>
  </p:handoutMasterIdLst>
  <p:sldIdLst>
    <p:sldId id="261" r:id="rId4"/>
    <p:sldId id="684" r:id="rId5"/>
    <p:sldId id="686" r:id="rId6"/>
    <p:sldId id="667" r:id="rId7"/>
    <p:sldId id="442" r:id="rId8"/>
    <p:sldId id="668" r:id="rId9"/>
    <p:sldId id="574" r:id="rId10"/>
    <p:sldId id="308" r:id="rId11"/>
    <p:sldId id="570" r:id="rId12"/>
    <p:sldId id="710" r:id="rId13"/>
    <p:sldId id="466" r:id="rId14"/>
    <p:sldId id="676" r:id="rId15"/>
    <p:sldId id="648" r:id="rId16"/>
    <p:sldId id="571" r:id="rId17"/>
    <p:sldId id="677" r:id="rId18"/>
    <p:sldId id="469" r:id="rId19"/>
    <p:sldId id="467" r:id="rId20"/>
    <p:sldId id="680" r:id="rId21"/>
    <p:sldId id="572" r:id="rId22"/>
    <p:sldId id="711" r:id="rId23"/>
    <p:sldId id="601" r:id="rId24"/>
    <p:sldId id="602" r:id="rId25"/>
    <p:sldId id="446" r:id="rId26"/>
    <p:sldId id="636" r:id="rId27"/>
    <p:sldId id="640" r:id="rId28"/>
    <p:sldId id="284" r:id="rId29"/>
    <p:sldId id="554" r:id="rId30"/>
    <p:sldId id="298" r:id="rId31"/>
    <p:sldId id="557" r:id="rId32"/>
    <p:sldId id="561" r:id="rId33"/>
    <p:sldId id="558" r:id="rId34"/>
    <p:sldId id="506" r:id="rId35"/>
    <p:sldId id="299" r:id="rId36"/>
    <p:sldId id="287" r:id="rId37"/>
    <p:sldId id="296" r:id="rId38"/>
    <p:sldId id="700" r:id="rId39"/>
    <p:sldId id="641" r:id="rId40"/>
    <p:sldId id="642" r:id="rId41"/>
    <p:sldId id="643" r:id="rId42"/>
    <p:sldId id="644" r:id="rId43"/>
    <p:sldId id="665" r:id="rId44"/>
    <p:sldId id="297" r:id="rId45"/>
    <p:sldId id="714" r:id="rId46"/>
    <p:sldId id="307" r:id="rId47"/>
    <p:sldId id="673" r:id="rId48"/>
    <p:sldId id="266" r:id="rId49"/>
    <p:sldId id="260" r:id="rId50"/>
    <p:sldId id="264" r:id="rId51"/>
    <p:sldId id="263" r:id="rId52"/>
    <p:sldId id="674" r:id="rId53"/>
    <p:sldId id="713" r:id="rId54"/>
    <p:sldId id="670" r:id="rId55"/>
    <p:sldId id="591" r:id="rId56"/>
    <p:sldId id="624" r:id="rId57"/>
    <p:sldId id="715" r:id="rId58"/>
    <p:sldId id="265" r:id="rId59"/>
  </p:sldIdLst>
  <p:sldSz cx="9144000" cy="6858000" type="screen4x3"/>
  <p:notesSz cx="6805613" cy="99393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C17"/>
    <a:srgbClr val="000104"/>
    <a:srgbClr val="B1CBFF"/>
    <a:srgbClr val="000000"/>
    <a:srgbClr val="FF5050"/>
    <a:srgbClr val="002776"/>
    <a:srgbClr val="F2545F"/>
    <a:srgbClr val="C78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7" autoAdjust="0"/>
    <p:restoredTop sz="94925" autoAdjust="0"/>
  </p:normalViewPr>
  <p:slideViewPr>
    <p:cSldViewPr showGuides="1"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9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07432-EB49-45B8-87BE-051EB72DC07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DD1B8DB-9002-438F-AC69-CD220992C989}">
      <dgm:prSet phldrT="[Tekst]"/>
      <dgm:spPr/>
      <dgm:t>
        <a:bodyPr/>
        <a:lstStyle/>
        <a:p>
          <a:r>
            <a:rPr lang="pl-PL" dirty="0"/>
            <a:t>Zakazane paliwa</a:t>
          </a:r>
        </a:p>
      </dgm:t>
    </dgm:pt>
    <dgm:pt modelId="{3E042E92-4BEF-496E-8CC1-122BF4E4B601}" type="parTrans" cxnId="{C987CD47-D397-4EB4-A46E-A15E0684080B}">
      <dgm:prSet/>
      <dgm:spPr/>
      <dgm:t>
        <a:bodyPr/>
        <a:lstStyle/>
        <a:p>
          <a:endParaRPr lang="pl-PL"/>
        </a:p>
      </dgm:t>
    </dgm:pt>
    <dgm:pt modelId="{20AF318D-99C6-4297-85FD-2604B91E2F88}" type="sibTrans" cxnId="{C987CD47-D397-4EB4-A46E-A15E0684080B}">
      <dgm:prSet/>
      <dgm:spPr/>
      <dgm:t>
        <a:bodyPr/>
        <a:lstStyle/>
        <a:p>
          <a:endParaRPr lang="pl-PL"/>
        </a:p>
      </dgm:t>
    </dgm:pt>
    <dgm:pt modelId="{E955885C-7EF8-4148-9813-BEA631861973}">
      <dgm:prSet phldrT="[Tekst]" custT="1"/>
      <dgm:spPr/>
      <dgm:t>
        <a:bodyPr/>
        <a:lstStyle/>
        <a:p>
          <a:pPr algn="l"/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węgiel brunatny oraz paliwa stałe produkowane z wykorzystaniem tego węgla;</a:t>
          </a:r>
        </a:p>
      </dgm:t>
    </dgm:pt>
    <dgm:pt modelId="{BB211FF7-22D1-4CB6-8649-CCDEBD464FD5}" type="parTrans" cxnId="{150BDDE8-E8C3-42B9-967C-8250AE2C737E}">
      <dgm:prSet/>
      <dgm:spPr/>
      <dgm:t>
        <a:bodyPr/>
        <a:lstStyle/>
        <a:p>
          <a:endParaRPr lang="pl-PL"/>
        </a:p>
      </dgm:t>
    </dgm:pt>
    <dgm:pt modelId="{E19595DC-6B59-4C61-860C-839F9069EBD6}" type="sibTrans" cxnId="{150BDDE8-E8C3-42B9-967C-8250AE2C737E}">
      <dgm:prSet/>
      <dgm:spPr/>
      <dgm:t>
        <a:bodyPr/>
        <a:lstStyle/>
        <a:p>
          <a:endParaRPr lang="pl-PL"/>
        </a:p>
      </dgm:t>
    </dgm:pt>
    <dgm:pt modelId="{DE024476-8C57-4A38-B03F-3FF17EA540B9}">
      <dgm:prSet phldrT="[Tekst]"/>
      <dgm:spPr/>
      <dgm:t>
        <a:bodyPr/>
        <a:lstStyle/>
        <a:p>
          <a:r>
            <a:rPr lang="pl-PL" dirty="0"/>
            <a:t>Dopuszczane instalacje</a:t>
          </a:r>
        </a:p>
      </dgm:t>
    </dgm:pt>
    <dgm:pt modelId="{D982E0D5-BD4F-49F8-BD2C-184E338F81E9}" type="parTrans" cxnId="{B0BF1EC7-B3F2-44EB-9455-A4911EFDE850}">
      <dgm:prSet/>
      <dgm:spPr/>
      <dgm:t>
        <a:bodyPr/>
        <a:lstStyle/>
        <a:p>
          <a:endParaRPr lang="pl-PL"/>
        </a:p>
      </dgm:t>
    </dgm:pt>
    <dgm:pt modelId="{81512F6A-6397-483F-BD3E-7FD2713536CB}" type="sibTrans" cxnId="{B0BF1EC7-B3F2-44EB-9455-A4911EFDE850}">
      <dgm:prSet/>
      <dgm:spPr/>
      <dgm:t>
        <a:bodyPr/>
        <a:lstStyle/>
        <a:p>
          <a:endParaRPr lang="pl-PL"/>
        </a:p>
      </dgm:t>
    </dgm:pt>
    <dgm:pt modelId="{370BAAB7-5681-447C-8BE0-1BC4ABF8047F}">
      <dgm:prSet phldrT="[Tekst]" custT="1"/>
      <dgm:spPr/>
      <dgm:t>
        <a:bodyPr/>
        <a:lstStyle/>
        <a:p>
          <a:pPr algn="just"/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kotły, które spełniają minimum standard emisyjny zgodny z klasą 5 lub </a:t>
          </a:r>
          <a:r>
            <a:rPr lang="pl-PL" sz="1400" dirty="0" err="1">
              <a:latin typeface="Arial" panose="020B0604020202020204" pitchFamily="34" charset="0"/>
              <a:cs typeface="Arial" panose="020B0604020202020204" pitchFamily="34" charset="0"/>
            </a:rPr>
            <a:t>ekoprojektu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pl-PL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7F342-5711-452F-968E-CEC6F0B44245}" type="parTrans" cxnId="{98B4345D-7413-41C8-97CC-EE98EDB19874}">
      <dgm:prSet/>
      <dgm:spPr/>
      <dgm:t>
        <a:bodyPr/>
        <a:lstStyle/>
        <a:p>
          <a:endParaRPr lang="pl-PL"/>
        </a:p>
      </dgm:t>
    </dgm:pt>
    <dgm:pt modelId="{77E16572-E35D-405B-BCE0-2FA6B6A88CBC}" type="sibTrans" cxnId="{98B4345D-7413-41C8-97CC-EE98EDB19874}">
      <dgm:prSet/>
      <dgm:spPr/>
      <dgm:t>
        <a:bodyPr/>
        <a:lstStyle/>
        <a:p>
          <a:endParaRPr lang="pl-PL"/>
        </a:p>
      </dgm:t>
    </dgm:pt>
    <dgm:pt modelId="{91396558-0984-4CF8-90CE-4C2CED0B99ED}">
      <dgm:prSet phldrT="[Tekst]"/>
      <dgm:spPr/>
      <dgm:t>
        <a:bodyPr/>
        <a:lstStyle/>
        <a:p>
          <a:r>
            <a:rPr lang="pl-PL" dirty="0"/>
            <a:t>Terminy przejściowe</a:t>
          </a:r>
        </a:p>
      </dgm:t>
    </dgm:pt>
    <dgm:pt modelId="{037D4D76-D454-46A1-B8FA-40A54D1CE48D}" type="parTrans" cxnId="{2E9032FE-3A60-4AE1-86A8-99A034107AAF}">
      <dgm:prSet/>
      <dgm:spPr/>
      <dgm:t>
        <a:bodyPr/>
        <a:lstStyle/>
        <a:p>
          <a:endParaRPr lang="pl-PL"/>
        </a:p>
      </dgm:t>
    </dgm:pt>
    <dgm:pt modelId="{6E904283-C374-431D-8929-D84FFEFE0446}" type="sibTrans" cxnId="{2E9032FE-3A60-4AE1-86A8-99A034107AAF}">
      <dgm:prSet/>
      <dgm:spPr/>
      <dgm:t>
        <a:bodyPr/>
        <a:lstStyle/>
        <a:p>
          <a:endParaRPr lang="pl-PL"/>
        </a:p>
      </dgm:t>
    </dgm:pt>
    <dgm:pt modelId="{261E6FEA-B640-400A-A391-F44B2894262A}">
      <dgm:prSet phldrT="[Tekst]" custT="1"/>
      <dgm:spPr/>
      <dgm:t>
        <a:bodyPr/>
        <a:lstStyle/>
        <a:p>
          <a:pPr rtl="0"/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przed </a:t>
          </a:r>
          <a:r>
            <a:rPr kumimoji="0" lang="pl-PL" altLang="pl-PL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 stycznia 2024 </a:t>
          </a:r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r. – należy wymienić kotły pozaklasowe (poniżej 3 klasy);</a:t>
          </a:r>
          <a:endParaRPr lang="pl-PL" sz="1100" b="0" dirty="0">
            <a:solidFill>
              <a:schemeClr val="bg1"/>
            </a:solidFill>
            <a:latin typeface="+mn-lt"/>
          </a:endParaRPr>
        </a:p>
      </dgm:t>
    </dgm:pt>
    <dgm:pt modelId="{C9034F96-C20E-42BA-A971-8F48D28B7477}" type="parTrans" cxnId="{BDB50B8D-BC41-4A18-8A86-99546E98A208}">
      <dgm:prSet/>
      <dgm:spPr/>
      <dgm:t>
        <a:bodyPr/>
        <a:lstStyle/>
        <a:p>
          <a:endParaRPr lang="pl-PL"/>
        </a:p>
      </dgm:t>
    </dgm:pt>
    <dgm:pt modelId="{EF03EC1C-8A94-4D6C-8139-2966FF7899D7}" type="sibTrans" cxnId="{BDB50B8D-BC41-4A18-8A86-99546E98A208}">
      <dgm:prSet/>
      <dgm:spPr/>
      <dgm:t>
        <a:bodyPr/>
        <a:lstStyle/>
        <a:p>
          <a:endParaRPr lang="pl-PL"/>
        </a:p>
      </dgm:t>
    </dgm:pt>
    <dgm:pt modelId="{F60509DB-728E-40A9-961B-459FE3A882F8}">
      <dgm:prSet phldrT="[Tekst]" custT="1"/>
      <dgm:spPr/>
      <dgm:t>
        <a:bodyPr/>
        <a:lstStyle/>
        <a:p>
          <a:pPr algn="l"/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muły i flotokoncentraty węglowe oraz mieszanki produkowane z ich wykorzystaniem;</a:t>
          </a:r>
        </a:p>
      </dgm:t>
    </dgm:pt>
    <dgm:pt modelId="{E6396FA3-CA0B-460A-BCDC-B3495C7BA8C6}" type="parTrans" cxnId="{86BCB32E-E51C-4945-BE5A-9C13EE109479}">
      <dgm:prSet/>
      <dgm:spPr/>
      <dgm:t>
        <a:bodyPr/>
        <a:lstStyle/>
        <a:p>
          <a:endParaRPr lang="pl-PL"/>
        </a:p>
      </dgm:t>
    </dgm:pt>
    <dgm:pt modelId="{C4EF903A-4CF5-4E9D-A72B-86DF0764D24B}" type="sibTrans" cxnId="{86BCB32E-E51C-4945-BE5A-9C13EE109479}">
      <dgm:prSet/>
      <dgm:spPr/>
      <dgm:t>
        <a:bodyPr/>
        <a:lstStyle/>
        <a:p>
          <a:endParaRPr lang="pl-PL"/>
        </a:p>
      </dgm:t>
    </dgm:pt>
    <dgm:pt modelId="{14B4F368-E1D1-4D2E-8B29-43D09869608A}">
      <dgm:prSet phldrT="[Tekst]" custT="1"/>
      <dgm:spPr/>
      <dgm:t>
        <a:bodyPr/>
        <a:lstStyle/>
        <a:p>
          <a:pPr algn="l"/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paliwa, w których udział masowy węgla kamiennego o uziarnieniu poniżej 3 mm wynosi więcej niż 15 %;</a:t>
          </a:r>
        </a:p>
      </dgm:t>
    </dgm:pt>
    <dgm:pt modelId="{8F081848-0B1A-4375-A30F-F85DEBAD3D48}" type="parTrans" cxnId="{CAE5DC7B-FE90-4A1E-B8E5-525AC0BB0163}">
      <dgm:prSet/>
      <dgm:spPr/>
      <dgm:t>
        <a:bodyPr/>
        <a:lstStyle/>
        <a:p>
          <a:endParaRPr lang="pl-PL"/>
        </a:p>
      </dgm:t>
    </dgm:pt>
    <dgm:pt modelId="{699A80BA-7276-422E-BB29-5E2B3D09E955}" type="sibTrans" cxnId="{CAE5DC7B-FE90-4A1E-B8E5-525AC0BB0163}">
      <dgm:prSet/>
      <dgm:spPr/>
      <dgm:t>
        <a:bodyPr/>
        <a:lstStyle/>
        <a:p>
          <a:endParaRPr lang="pl-PL"/>
        </a:p>
      </dgm:t>
    </dgm:pt>
    <dgm:pt modelId="{051867BD-2A73-4D5E-A354-4A83A0F84DE6}">
      <dgm:prSet phldrT="[Tekst]" custT="1"/>
      <dgm:spPr/>
      <dgm:t>
        <a:bodyPr/>
        <a:lstStyle/>
        <a:p>
          <a:pPr algn="l"/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biomasa stała, której wilgotność w stanie roboczym przekracza 20 %.</a:t>
          </a:r>
        </a:p>
      </dgm:t>
    </dgm:pt>
    <dgm:pt modelId="{945D839C-5FF9-4F4C-B745-D69DB58D28A1}" type="parTrans" cxnId="{9957502D-7DFA-4560-AEEF-563DCB8A9FDC}">
      <dgm:prSet/>
      <dgm:spPr/>
      <dgm:t>
        <a:bodyPr/>
        <a:lstStyle/>
        <a:p>
          <a:endParaRPr lang="pl-PL"/>
        </a:p>
      </dgm:t>
    </dgm:pt>
    <dgm:pt modelId="{5C51EEF2-B4F3-4383-8EBE-04DAE8E8289B}" type="sibTrans" cxnId="{9957502D-7DFA-4560-AEEF-563DCB8A9FDC}">
      <dgm:prSet/>
      <dgm:spPr/>
      <dgm:t>
        <a:bodyPr/>
        <a:lstStyle/>
        <a:p>
          <a:endParaRPr lang="pl-PL"/>
        </a:p>
      </dgm:t>
    </dgm:pt>
    <dgm:pt modelId="{7ADF1871-9454-4210-B92A-64E1B0F993E1}">
      <dgm:prSet phldrT="[Tekst]" custT="1"/>
      <dgm:spPr/>
      <dgm:t>
        <a:bodyPr/>
        <a:lstStyle/>
        <a:p>
          <a:pPr algn="just"/>
          <a: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piece i kominki, </a:t>
          </a:r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które spełniają minimalne wymogi </a:t>
          </a:r>
          <a:r>
            <a:rPr kumimoji="0" lang="pl-PL" altLang="pl-PL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ekoprojektu</a:t>
          </a:r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pl-PL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D73CCA-407B-4D26-B177-4C1E50619D30}" type="parTrans" cxnId="{921738F7-D838-4E5C-87ED-0076D146BDDD}">
      <dgm:prSet/>
      <dgm:spPr/>
      <dgm:t>
        <a:bodyPr/>
        <a:lstStyle/>
        <a:p>
          <a:endParaRPr lang="pl-PL"/>
        </a:p>
      </dgm:t>
    </dgm:pt>
    <dgm:pt modelId="{10871711-7DAA-483A-B12A-7279AA7F446F}" type="sibTrans" cxnId="{921738F7-D838-4E5C-87ED-0076D146BDDD}">
      <dgm:prSet/>
      <dgm:spPr/>
      <dgm:t>
        <a:bodyPr/>
        <a:lstStyle/>
        <a:p>
          <a:endParaRPr lang="pl-PL"/>
        </a:p>
      </dgm:t>
    </dgm:pt>
    <dgm:pt modelId="{095CE146-705A-4EF2-AC30-00C8A458ED8F}">
      <dgm:prSet custT="1"/>
      <dgm:spPr/>
      <dgm:t>
        <a:bodyPr/>
        <a:lstStyle/>
        <a:p>
          <a:pPr rtl="0"/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przed </a:t>
          </a:r>
          <a:r>
            <a:rPr kumimoji="0" lang="pl-PL" altLang="pl-PL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 stycznia 2024 </a:t>
          </a:r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r. – zakaz eksploatacji ogrzewaczy (kominków) nie spełniających </a:t>
          </a:r>
          <a:r>
            <a:rPr kumimoji="0" lang="pl-PL" altLang="pl-PL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ekoprojektu</a:t>
          </a:r>
          <a:endParaRPr kumimoji="0" lang="pl-PL" altLang="pl-PL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985E64-E0DB-4295-BA31-DD73AD3DFB55}" type="parTrans" cxnId="{70519364-14B5-4185-BBF0-FF4034EEE786}">
      <dgm:prSet/>
      <dgm:spPr/>
      <dgm:t>
        <a:bodyPr/>
        <a:lstStyle/>
        <a:p>
          <a:endParaRPr lang="pl-PL"/>
        </a:p>
      </dgm:t>
    </dgm:pt>
    <dgm:pt modelId="{08731C53-EA2E-436B-B437-2A58534033A3}" type="sibTrans" cxnId="{70519364-14B5-4185-BBF0-FF4034EEE786}">
      <dgm:prSet/>
      <dgm:spPr/>
      <dgm:t>
        <a:bodyPr/>
        <a:lstStyle/>
        <a:p>
          <a:endParaRPr lang="pl-PL"/>
        </a:p>
      </dgm:t>
    </dgm:pt>
    <dgm:pt modelId="{DE49CBF6-D449-46E7-98A2-6D4FEB7CBDC0}">
      <dgm:prSet phldrT="[Tekst]" custT="1"/>
      <dgm:spPr/>
      <dgm:t>
        <a:bodyPr/>
        <a:lstStyle/>
        <a:p>
          <a:pPr rtl="0"/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przed </a:t>
          </a:r>
          <a:r>
            <a:rPr kumimoji="0" lang="pl-PL" altLang="pl-PL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 stycznia 2028 </a:t>
          </a:r>
          <a:r>
            <a:rPr kumimoji="0" lang="pl-PL" altLang="pl-P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r. – należy wymienić kotły 3 i 4 klasy;</a:t>
          </a:r>
          <a:endParaRPr lang="pl-PL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65CC8-779D-4FCC-8D24-8CAAF5D82DBB}" type="parTrans" cxnId="{AA65437A-DD54-4A48-B1BE-7BF60D72BEA1}">
      <dgm:prSet/>
      <dgm:spPr/>
      <dgm:t>
        <a:bodyPr/>
        <a:lstStyle/>
        <a:p>
          <a:endParaRPr lang="pl-PL"/>
        </a:p>
      </dgm:t>
    </dgm:pt>
    <dgm:pt modelId="{1DF7C435-CECC-4DDB-80AA-23A9BD8F7EF6}" type="sibTrans" cxnId="{AA65437A-DD54-4A48-B1BE-7BF60D72BEA1}">
      <dgm:prSet/>
      <dgm:spPr/>
      <dgm:t>
        <a:bodyPr/>
        <a:lstStyle/>
        <a:p>
          <a:endParaRPr lang="pl-PL"/>
        </a:p>
      </dgm:t>
    </dgm:pt>
    <dgm:pt modelId="{62534317-216E-4185-A24E-1CB339CEDF27}" type="pres">
      <dgm:prSet presAssocID="{E2A07432-EB49-45B8-87BE-051EB72DC07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A77B8A9D-09EE-40B0-8486-26456B131EE5}" type="pres">
      <dgm:prSet presAssocID="{5DD1B8DB-9002-438F-AC69-CD220992C989}" presName="compositeNode" presStyleCnt="0">
        <dgm:presLayoutVars>
          <dgm:bulletEnabled val="1"/>
        </dgm:presLayoutVars>
      </dgm:prSet>
      <dgm:spPr/>
    </dgm:pt>
    <dgm:pt modelId="{EEFA54C8-214A-4B20-BFAE-1484ED0BFDA9}" type="pres">
      <dgm:prSet presAssocID="{5DD1B8DB-9002-438F-AC69-CD220992C989}" presName="image" presStyleLbl="fgImgPlace1" presStyleIdx="0" presStyleCnt="3"/>
      <dgm:spPr/>
    </dgm:pt>
    <dgm:pt modelId="{F65265B5-4AF8-4C68-9302-21E9069845CB}" type="pres">
      <dgm:prSet presAssocID="{5DD1B8DB-9002-438F-AC69-CD220992C98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9D3C373-65B5-49FC-9BB0-47FA87A26BC0}" type="pres">
      <dgm:prSet presAssocID="{5DD1B8DB-9002-438F-AC69-CD220992C989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9DDFD96-077A-4950-9B09-839DD6E12F42}" type="pres">
      <dgm:prSet presAssocID="{20AF318D-99C6-4297-85FD-2604B91E2F88}" presName="sibTrans" presStyleCnt="0"/>
      <dgm:spPr/>
    </dgm:pt>
    <dgm:pt modelId="{30922CFC-BF72-4908-AD12-3F46F5AE118C}" type="pres">
      <dgm:prSet presAssocID="{DE024476-8C57-4A38-B03F-3FF17EA540B9}" presName="compositeNode" presStyleCnt="0">
        <dgm:presLayoutVars>
          <dgm:bulletEnabled val="1"/>
        </dgm:presLayoutVars>
      </dgm:prSet>
      <dgm:spPr/>
    </dgm:pt>
    <dgm:pt modelId="{DFE39E1B-0759-43E9-86FB-4066AD2A0400}" type="pres">
      <dgm:prSet presAssocID="{DE024476-8C57-4A38-B03F-3FF17EA540B9}" presName="image" presStyleLbl="fgImgPlace1" presStyleIdx="1" presStyleCnt="3"/>
      <dgm:spPr/>
    </dgm:pt>
    <dgm:pt modelId="{171657FB-8C61-488E-BCC1-2324BCF345B8}" type="pres">
      <dgm:prSet presAssocID="{DE024476-8C57-4A38-B03F-3FF17EA540B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4CBBAA-3301-4991-BB82-F69A61F5C3BE}" type="pres">
      <dgm:prSet presAssocID="{DE024476-8C57-4A38-B03F-3FF17EA540B9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96D7AC-F024-4548-9D31-1799194C3525}" type="pres">
      <dgm:prSet presAssocID="{81512F6A-6397-483F-BD3E-7FD2713536CB}" presName="sibTrans" presStyleCnt="0"/>
      <dgm:spPr/>
    </dgm:pt>
    <dgm:pt modelId="{05E4DDE0-134A-42AE-A53C-8300FE344A16}" type="pres">
      <dgm:prSet presAssocID="{91396558-0984-4CF8-90CE-4C2CED0B99ED}" presName="compositeNode" presStyleCnt="0">
        <dgm:presLayoutVars>
          <dgm:bulletEnabled val="1"/>
        </dgm:presLayoutVars>
      </dgm:prSet>
      <dgm:spPr/>
    </dgm:pt>
    <dgm:pt modelId="{1D6C4B84-34A9-4F33-8869-0DF91DAEE510}" type="pres">
      <dgm:prSet presAssocID="{91396558-0984-4CF8-90CE-4C2CED0B99ED}" presName="image" presStyleLbl="fgImgPlace1" presStyleIdx="2" presStyleCnt="3"/>
      <dgm:spPr/>
    </dgm:pt>
    <dgm:pt modelId="{A3EAD079-CF1E-47B4-BBE5-D4F516C18B34}" type="pres">
      <dgm:prSet presAssocID="{91396558-0984-4CF8-90CE-4C2CED0B99E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826958-D5EE-4816-89CB-E38088B2B732}" type="pres">
      <dgm:prSet presAssocID="{91396558-0984-4CF8-90CE-4C2CED0B99ED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D416807-FECB-4C41-843C-66C08F785DD2}" type="presOf" srcId="{E2A07432-EB49-45B8-87BE-051EB72DC074}" destId="{62534317-216E-4185-A24E-1CB339CEDF27}" srcOrd="0" destOrd="0" presId="urn:microsoft.com/office/officeart/2005/8/layout/hList2"/>
    <dgm:cxn modelId="{921738F7-D838-4E5C-87ED-0076D146BDDD}" srcId="{DE024476-8C57-4A38-B03F-3FF17EA540B9}" destId="{7ADF1871-9454-4210-B92A-64E1B0F993E1}" srcOrd="1" destOrd="0" parTransId="{FDD73CCA-407B-4D26-B177-4C1E50619D30}" sibTransId="{10871711-7DAA-483A-B12A-7279AA7F446F}"/>
    <dgm:cxn modelId="{17186533-8EF0-49FE-B61B-315EC8DB0527}" type="presOf" srcId="{E955885C-7EF8-4148-9813-BEA631861973}" destId="{F65265B5-4AF8-4C68-9302-21E9069845CB}" srcOrd="0" destOrd="0" presId="urn:microsoft.com/office/officeart/2005/8/layout/hList2"/>
    <dgm:cxn modelId="{C987CD47-D397-4EB4-A46E-A15E0684080B}" srcId="{E2A07432-EB49-45B8-87BE-051EB72DC074}" destId="{5DD1B8DB-9002-438F-AC69-CD220992C989}" srcOrd="0" destOrd="0" parTransId="{3E042E92-4BEF-496E-8CC1-122BF4E4B601}" sibTransId="{20AF318D-99C6-4297-85FD-2604B91E2F88}"/>
    <dgm:cxn modelId="{70519364-14B5-4185-BBF0-FF4034EEE786}" srcId="{91396558-0984-4CF8-90CE-4C2CED0B99ED}" destId="{095CE146-705A-4EF2-AC30-00C8A458ED8F}" srcOrd="2" destOrd="0" parTransId="{7B985E64-E0DB-4295-BA31-DD73AD3DFB55}" sibTransId="{08731C53-EA2E-436B-B437-2A58534033A3}"/>
    <dgm:cxn modelId="{2A91D0C0-43E4-4B1C-978D-9E75BDADDD0A}" type="presOf" srcId="{095CE146-705A-4EF2-AC30-00C8A458ED8F}" destId="{A3EAD079-CF1E-47B4-BBE5-D4F516C18B34}" srcOrd="0" destOrd="2" presId="urn:microsoft.com/office/officeart/2005/8/layout/hList2"/>
    <dgm:cxn modelId="{6D937B93-7BA2-41D1-AFC8-CDF5EB87FD84}" type="presOf" srcId="{DE024476-8C57-4A38-B03F-3FF17EA540B9}" destId="{3F4CBBAA-3301-4991-BB82-F69A61F5C3BE}" srcOrd="0" destOrd="0" presId="urn:microsoft.com/office/officeart/2005/8/layout/hList2"/>
    <dgm:cxn modelId="{98B4345D-7413-41C8-97CC-EE98EDB19874}" srcId="{DE024476-8C57-4A38-B03F-3FF17EA540B9}" destId="{370BAAB7-5681-447C-8BE0-1BC4ABF8047F}" srcOrd="0" destOrd="0" parTransId="{6ED7F342-5711-452F-968E-CEC6F0B44245}" sibTransId="{77E16572-E35D-405B-BCE0-2FA6B6A88CBC}"/>
    <dgm:cxn modelId="{15F39010-6448-44EB-AE4C-8953EB4A6ECA}" type="presOf" srcId="{14B4F368-E1D1-4D2E-8B29-43D09869608A}" destId="{F65265B5-4AF8-4C68-9302-21E9069845CB}" srcOrd="0" destOrd="2" presId="urn:microsoft.com/office/officeart/2005/8/layout/hList2"/>
    <dgm:cxn modelId="{CAE5DC7B-FE90-4A1E-B8E5-525AC0BB0163}" srcId="{5DD1B8DB-9002-438F-AC69-CD220992C989}" destId="{14B4F368-E1D1-4D2E-8B29-43D09869608A}" srcOrd="2" destOrd="0" parTransId="{8F081848-0B1A-4375-A30F-F85DEBAD3D48}" sibTransId="{699A80BA-7276-422E-BB29-5E2B3D09E955}"/>
    <dgm:cxn modelId="{7022A2BE-3F09-4028-8BDE-7AD79D0A94BA}" type="presOf" srcId="{051867BD-2A73-4D5E-A354-4A83A0F84DE6}" destId="{F65265B5-4AF8-4C68-9302-21E9069845CB}" srcOrd="0" destOrd="3" presId="urn:microsoft.com/office/officeart/2005/8/layout/hList2"/>
    <dgm:cxn modelId="{C5AE6C26-3803-49B6-A1CD-3F8B39443E1D}" type="presOf" srcId="{7ADF1871-9454-4210-B92A-64E1B0F993E1}" destId="{171657FB-8C61-488E-BCC1-2324BCF345B8}" srcOrd="0" destOrd="1" presId="urn:microsoft.com/office/officeart/2005/8/layout/hList2"/>
    <dgm:cxn modelId="{2E9032FE-3A60-4AE1-86A8-99A034107AAF}" srcId="{E2A07432-EB49-45B8-87BE-051EB72DC074}" destId="{91396558-0984-4CF8-90CE-4C2CED0B99ED}" srcOrd="2" destOrd="0" parTransId="{037D4D76-D454-46A1-B8FA-40A54D1CE48D}" sibTransId="{6E904283-C374-431D-8929-D84FFEFE0446}"/>
    <dgm:cxn modelId="{86BCB32E-E51C-4945-BE5A-9C13EE109479}" srcId="{5DD1B8DB-9002-438F-AC69-CD220992C989}" destId="{F60509DB-728E-40A9-961B-459FE3A882F8}" srcOrd="1" destOrd="0" parTransId="{E6396FA3-CA0B-460A-BCDC-B3495C7BA8C6}" sibTransId="{C4EF903A-4CF5-4E9D-A72B-86DF0764D24B}"/>
    <dgm:cxn modelId="{63B06942-22CE-41E0-8770-91026DB5C5FB}" type="presOf" srcId="{DE49CBF6-D449-46E7-98A2-6D4FEB7CBDC0}" destId="{A3EAD079-CF1E-47B4-BBE5-D4F516C18B34}" srcOrd="0" destOrd="1" presId="urn:microsoft.com/office/officeart/2005/8/layout/hList2"/>
    <dgm:cxn modelId="{27B4AD15-D285-4562-8FE3-8F565837AC5A}" type="presOf" srcId="{5DD1B8DB-9002-438F-AC69-CD220992C989}" destId="{89D3C373-65B5-49FC-9BB0-47FA87A26BC0}" srcOrd="0" destOrd="0" presId="urn:microsoft.com/office/officeart/2005/8/layout/hList2"/>
    <dgm:cxn modelId="{2EDB981C-47B1-4892-ACB6-ABD0AB4F8C19}" type="presOf" srcId="{370BAAB7-5681-447C-8BE0-1BC4ABF8047F}" destId="{171657FB-8C61-488E-BCC1-2324BCF345B8}" srcOrd="0" destOrd="0" presId="urn:microsoft.com/office/officeart/2005/8/layout/hList2"/>
    <dgm:cxn modelId="{6F90488D-F244-42C7-B06E-A148DBA66026}" type="presOf" srcId="{261E6FEA-B640-400A-A391-F44B2894262A}" destId="{A3EAD079-CF1E-47B4-BBE5-D4F516C18B34}" srcOrd="0" destOrd="0" presId="urn:microsoft.com/office/officeart/2005/8/layout/hList2"/>
    <dgm:cxn modelId="{B0BF1EC7-B3F2-44EB-9455-A4911EFDE850}" srcId="{E2A07432-EB49-45B8-87BE-051EB72DC074}" destId="{DE024476-8C57-4A38-B03F-3FF17EA540B9}" srcOrd="1" destOrd="0" parTransId="{D982E0D5-BD4F-49F8-BD2C-184E338F81E9}" sibTransId="{81512F6A-6397-483F-BD3E-7FD2713536CB}"/>
    <dgm:cxn modelId="{9957502D-7DFA-4560-AEEF-563DCB8A9FDC}" srcId="{5DD1B8DB-9002-438F-AC69-CD220992C989}" destId="{051867BD-2A73-4D5E-A354-4A83A0F84DE6}" srcOrd="3" destOrd="0" parTransId="{945D839C-5FF9-4F4C-B745-D69DB58D28A1}" sibTransId="{5C51EEF2-B4F3-4383-8EBE-04DAE8E8289B}"/>
    <dgm:cxn modelId="{BDB50B8D-BC41-4A18-8A86-99546E98A208}" srcId="{91396558-0984-4CF8-90CE-4C2CED0B99ED}" destId="{261E6FEA-B640-400A-A391-F44B2894262A}" srcOrd="0" destOrd="0" parTransId="{C9034F96-C20E-42BA-A971-8F48D28B7477}" sibTransId="{EF03EC1C-8A94-4D6C-8139-2966FF7899D7}"/>
    <dgm:cxn modelId="{150BDDE8-E8C3-42B9-967C-8250AE2C737E}" srcId="{5DD1B8DB-9002-438F-AC69-CD220992C989}" destId="{E955885C-7EF8-4148-9813-BEA631861973}" srcOrd="0" destOrd="0" parTransId="{BB211FF7-22D1-4CB6-8649-CCDEBD464FD5}" sibTransId="{E19595DC-6B59-4C61-860C-839F9069EBD6}"/>
    <dgm:cxn modelId="{55A625BD-9A8C-433D-860D-3FC17DAC42CB}" type="presOf" srcId="{91396558-0984-4CF8-90CE-4C2CED0B99ED}" destId="{58826958-D5EE-4816-89CB-E38088B2B732}" srcOrd="0" destOrd="0" presId="urn:microsoft.com/office/officeart/2005/8/layout/hList2"/>
    <dgm:cxn modelId="{342E5C86-1EEB-4DE0-B1F4-4A739FBA6145}" type="presOf" srcId="{F60509DB-728E-40A9-961B-459FE3A882F8}" destId="{F65265B5-4AF8-4C68-9302-21E9069845CB}" srcOrd="0" destOrd="1" presId="urn:microsoft.com/office/officeart/2005/8/layout/hList2"/>
    <dgm:cxn modelId="{AA65437A-DD54-4A48-B1BE-7BF60D72BEA1}" srcId="{91396558-0984-4CF8-90CE-4C2CED0B99ED}" destId="{DE49CBF6-D449-46E7-98A2-6D4FEB7CBDC0}" srcOrd="1" destOrd="0" parTransId="{60765CC8-779D-4FCC-8D24-8CAAF5D82DBB}" sibTransId="{1DF7C435-CECC-4DDB-80AA-23A9BD8F7EF6}"/>
    <dgm:cxn modelId="{8945987C-6A1A-4C7C-9DC1-9ABE6BDD95BA}" type="presParOf" srcId="{62534317-216E-4185-A24E-1CB339CEDF27}" destId="{A77B8A9D-09EE-40B0-8486-26456B131EE5}" srcOrd="0" destOrd="0" presId="urn:microsoft.com/office/officeart/2005/8/layout/hList2"/>
    <dgm:cxn modelId="{8C48025F-C164-49E8-8169-3038A3820AC0}" type="presParOf" srcId="{A77B8A9D-09EE-40B0-8486-26456B131EE5}" destId="{EEFA54C8-214A-4B20-BFAE-1484ED0BFDA9}" srcOrd="0" destOrd="0" presId="urn:microsoft.com/office/officeart/2005/8/layout/hList2"/>
    <dgm:cxn modelId="{DFE4C36C-6A66-47C9-8FBC-54CA8FC32AA5}" type="presParOf" srcId="{A77B8A9D-09EE-40B0-8486-26456B131EE5}" destId="{F65265B5-4AF8-4C68-9302-21E9069845CB}" srcOrd="1" destOrd="0" presId="urn:microsoft.com/office/officeart/2005/8/layout/hList2"/>
    <dgm:cxn modelId="{1058A882-68CD-4133-83A2-CFBE46186CC4}" type="presParOf" srcId="{A77B8A9D-09EE-40B0-8486-26456B131EE5}" destId="{89D3C373-65B5-49FC-9BB0-47FA87A26BC0}" srcOrd="2" destOrd="0" presId="urn:microsoft.com/office/officeart/2005/8/layout/hList2"/>
    <dgm:cxn modelId="{29E6AA0F-DBA1-4833-8B60-A6E76C69381D}" type="presParOf" srcId="{62534317-216E-4185-A24E-1CB339CEDF27}" destId="{29DDFD96-077A-4950-9B09-839DD6E12F42}" srcOrd="1" destOrd="0" presId="urn:microsoft.com/office/officeart/2005/8/layout/hList2"/>
    <dgm:cxn modelId="{F8A2CBC9-3DDE-4D5D-97CE-5B5B4FCCFBB1}" type="presParOf" srcId="{62534317-216E-4185-A24E-1CB339CEDF27}" destId="{30922CFC-BF72-4908-AD12-3F46F5AE118C}" srcOrd="2" destOrd="0" presId="urn:microsoft.com/office/officeart/2005/8/layout/hList2"/>
    <dgm:cxn modelId="{0ABEE9F5-7EA5-449E-8078-CC34FD7FBCF8}" type="presParOf" srcId="{30922CFC-BF72-4908-AD12-3F46F5AE118C}" destId="{DFE39E1B-0759-43E9-86FB-4066AD2A0400}" srcOrd="0" destOrd="0" presId="urn:microsoft.com/office/officeart/2005/8/layout/hList2"/>
    <dgm:cxn modelId="{C10FAB28-CA1F-4630-A196-96A4AB35CE57}" type="presParOf" srcId="{30922CFC-BF72-4908-AD12-3F46F5AE118C}" destId="{171657FB-8C61-488E-BCC1-2324BCF345B8}" srcOrd="1" destOrd="0" presId="urn:microsoft.com/office/officeart/2005/8/layout/hList2"/>
    <dgm:cxn modelId="{54939C87-4C27-4095-907E-76A8B9319019}" type="presParOf" srcId="{30922CFC-BF72-4908-AD12-3F46F5AE118C}" destId="{3F4CBBAA-3301-4991-BB82-F69A61F5C3BE}" srcOrd="2" destOrd="0" presId="urn:microsoft.com/office/officeart/2005/8/layout/hList2"/>
    <dgm:cxn modelId="{1B0E04E8-02F6-4679-BFAA-7B965745C9BF}" type="presParOf" srcId="{62534317-216E-4185-A24E-1CB339CEDF27}" destId="{9296D7AC-F024-4548-9D31-1799194C3525}" srcOrd="3" destOrd="0" presId="urn:microsoft.com/office/officeart/2005/8/layout/hList2"/>
    <dgm:cxn modelId="{4C8F56F4-C00A-4C30-8499-B01D903EE644}" type="presParOf" srcId="{62534317-216E-4185-A24E-1CB339CEDF27}" destId="{05E4DDE0-134A-42AE-A53C-8300FE344A16}" srcOrd="4" destOrd="0" presId="urn:microsoft.com/office/officeart/2005/8/layout/hList2"/>
    <dgm:cxn modelId="{AC0E1FD1-1DA3-40EF-A768-4BE64C0591CD}" type="presParOf" srcId="{05E4DDE0-134A-42AE-A53C-8300FE344A16}" destId="{1D6C4B84-34A9-4F33-8869-0DF91DAEE510}" srcOrd="0" destOrd="0" presId="urn:microsoft.com/office/officeart/2005/8/layout/hList2"/>
    <dgm:cxn modelId="{CEA92478-0866-45DA-8F92-81F401568E31}" type="presParOf" srcId="{05E4DDE0-134A-42AE-A53C-8300FE344A16}" destId="{A3EAD079-CF1E-47B4-BBE5-D4F516C18B34}" srcOrd="1" destOrd="0" presId="urn:microsoft.com/office/officeart/2005/8/layout/hList2"/>
    <dgm:cxn modelId="{F7A6D686-85DF-4CA2-83C5-00316B57809F}" type="presParOf" srcId="{05E4DDE0-134A-42AE-A53C-8300FE344A16}" destId="{58826958-D5EE-4816-89CB-E38088B2B73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ECAE48-0F62-4F67-A6C3-154D2014745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477B6F3-1E3E-4E8B-AC1C-F6536CF4BF8B}">
      <dgm:prSet phldrT="[Tekst]" custT="1"/>
      <dgm:spPr/>
      <dgm:t>
        <a:bodyPr/>
        <a:lstStyle/>
        <a:p>
          <a:pPr algn="l"/>
          <a:r>
            <a:rPr lang="pl-PL" sz="1800" b="1" dirty="0"/>
            <a:t>Czas trwania szkoleń: </a:t>
          </a:r>
          <a:r>
            <a:rPr lang="pl-PL" sz="3200" b="1" dirty="0"/>
            <a:t>16 dni</a:t>
          </a:r>
          <a:endParaRPr lang="pl-PL" sz="2800" b="1" dirty="0"/>
        </a:p>
      </dgm:t>
    </dgm:pt>
    <dgm:pt modelId="{C9D0E053-40E2-4085-AD31-81CE0E444DEE}" type="parTrans" cxnId="{1CEFDC72-4007-4FE3-9FCA-EC0E5ECAC48D}">
      <dgm:prSet/>
      <dgm:spPr/>
      <dgm:t>
        <a:bodyPr/>
        <a:lstStyle/>
        <a:p>
          <a:endParaRPr lang="pl-PL"/>
        </a:p>
      </dgm:t>
    </dgm:pt>
    <dgm:pt modelId="{B26F85D9-C5E6-4E82-9CBC-DB142D3E1FF4}" type="sibTrans" cxnId="{1CEFDC72-4007-4FE3-9FCA-EC0E5ECAC48D}">
      <dgm:prSet/>
      <dgm:spPr/>
      <dgm:t>
        <a:bodyPr/>
        <a:lstStyle/>
        <a:p>
          <a:endParaRPr lang="pl-PL"/>
        </a:p>
      </dgm:t>
    </dgm:pt>
    <dgm:pt modelId="{8ED6100E-3907-4B5C-BA14-604A68DD91E3}">
      <dgm:prSet phldrT="[Tekst]" custT="1"/>
      <dgm:spPr/>
      <dgm:t>
        <a:bodyPr/>
        <a:lstStyle/>
        <a:p>
          <a:pPr algn="l"/>
          <a:r>
            <a:rPr lang="pl-PL" sz="1800" b="1" dirty="0"/>
            <a:t>Ilość przeszkolonych osób: </a:t>
          </a:r>
          <a:r>
            <a:rPr lang="pl-PL" sz="3200" b="1" dirty="0"/>
            <a:t>474</a:t>
          </a:r>
        </a:p>
      </dgm:t>
    </dgm:pt>
    <dgm:pt modelId="{ADB0454E-48C0-44DD-B2BF-AA103D20DA9E}" type="parTrans" cxnId="{153A2D81-A242-4E5C-BC5A-77B4D57F3D10}">
      <dgm:prSet/>
      <dgm:spPr/>
      <dgm:t>
        <a:bodyPr/>
        <a:lstStyle/>
        <a:p>
          <a:endParaRPr lang="pl-PL"/>
        </a:p>
      </dgm:t>
    </dgm:pt>
    <dgm:pt modelId="{39BC9270-32A3-429B-B333-CF03AE6273A1}" type="sibTrans" cxnId="{153A2D81-A242-4E5C-BC5A-77B4D57F3D10}">
      <dgm:prSet/>
      <dgm:spPr/>
      <dgm:t>
        <a:bodyPr/>
        <a:lstStyle/>
        <a:p>
          <a:endParaRPr lang="pl-PL"/>
        </a:p>
      </dgm:t>
    </dgm:pt>
    <dgm:pt modelId="{0F59A915-C5A6-4964-9740-EAD81AB41DF1}">
      <dgm:prSet phldrT="[Tekst]" custT="1"/>
      <dgm:spPr/>
      <dgm:t>
        <a:bodyPr/>
        <a:lstStyle/>
        <a:p>
          <a:pPr algn="l">
            <a:spcAft>
              <a:spcPts val="0"/>
            </a:spcAft>
          </a:pPr>
          <a:r>
            <a:rPr lang="pl-PL" sz="1800" b="1" dirty="0">
              <a:solidFill>
                <a:schemeClr val="bg1"/>
              </a:solidFill>
            </a:rPr>
            <a:t>Miejsce szkolenia: Centrum Energetyki Akademii Górniczo-Hutniczej w Krakowie. </a:t>
          </a:r>
        </a:p>
      </dgm:t>
    </dgm:pt>
    <dgm:pt modelId="{6E996D28-77DC-47A8-9491-25637965C1D7}" type="parTrans" cxnId="{E9CBAFA8-27B2-483A-AF42-55C5CB6E3EEE}">
      <dgm:prSet/>
      <dgm:spPr/>
      <dgm:t>
        <a:bodyPr/>
        <a:lstStyle/>
        <a:p>
          <a:endParaRPr lang="pl-PL"/>
        </a:p>
      </dgm:t>
    </dgm:pt>
    <dgm:pt modelId="{DD576342-AC2F-400D-B8E4-3D7B5CBFD898}" type="sibTrans" cxnId="{E9CBAFA8-27B2-483A-AF42-55C5CB6E3EEE}">
      <dgm:prSet/>
      <dgm:spPr/>
      <dgm:t>
        <a:bodyPr/>
        <a:lstStyle/>
        <a:p>
          <a:endParaRPr lang="pl-PL"/>
        </a:p>
      </dgm:t>
    </dgm:pt>
    <dgm:pt modelId="{71C01B4B-9C96-4219-89E3-9AA739C05377}" type="pres">
      <dgm:prSet presAssocID="{47ECAE48-0F62-4F67-A6C3-154D2014745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1071B92-983B-48C1-B090-FFAF87B4D7DD}" type="pres">
      <dgm:prSet presAssocID="{2477B6F3-1E3E-4E8B-AC1C-F6536CF4BF8B}" presName="composite" presStyleCnt="0"/>
      <dgm:spPr/>
    </dgm:pt>
    <dgm:pt modelId="{C8FA751A-5F82-43D5-8A50-FCD364EAE12D}" type="pres">
      <dgm:prSet presAssocID="{2477B6F3-1E3E-4E8B-AC1C-F6536CF4BF8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pl-PL"/>
        </a:p>
      </dgm:t>
    </dgm:pt>
    <dgm:pt modelId="{C8531487-9710-4495-A4D7-B984D2B9FE2D}" type="pres">
      <dgm:prSet presAssocID="{2477B6F3-1E3E-4E8B-AC1C-F6536CF4BF8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DD88E28-2EEF-4D4F-869D-E8B89C992D78}" type="pres">
      <dgm:prSet presAssocID="{B26F85D9-C5E6-4E82-9CBC-DB142D3E1FF4}" presName="spacing" presStyleCnt="0"/>
      <dgm:spPr/>
    </dgm:pt>
    <dgm:pt modelId="{2447090A-A409-4338-9367-D7C8EF86ABAB}" type="pres">
      <dgm:prSet presAssocID="{8ED6100E-3907-4B5C-BA14-604A68DD91E3}" presName="composite" presStyleCnt="0"/>
      <dgm:spPr/>
    </dgm:pt>
    <dgm:pt modelId="{C3D1391D-4EAD-41E0-926F-88CBBC3AA75D}" type="pres">
      <dgm:prSet presAssocID="{8ED6100E-3907-4B5C-BA14-604A68DD91E3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B99BACDF-CC1F-445C-AF21-C38A05F20D8E}" type="pres">
      <dgm:prSet presAssocID="{8ED6100E-3907-4B5C-BA14-604A68DD91E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81A57D-1E63-43C3-BDF9-B720546A5CA2}" type="pres">
      <dgm:prSet presAssocID="{39BC9270-32A3-429B-B333-CF03AE6273A1}" presName="spacing" presStyleCnt="0"/>
      <dgm:spPr/>
    </dgm:pt>
    <dgm:pt modelId="{72C26CA3-00CA-4D7F-90EC-B4DA526F8A4C}" type="pres">
      <dgm:prSet presAssocID="{0F59A915-C5A6-4964-9740-EAD81AB41DF1}" presName="composite" presStyleCnt="0"/>
      <dgm:spPr/>
    </dgm:pt>
    <dgm:pt modelId="{8AE8B264-A1EC-4003-A50C-DFEAB7EC03B7}" type="pres">
      <dgm:prSet presAssocID="{0F59A915-C5A6-4964-9740-EAD81AB41DF1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</dgm:pt>
    <dgm:pt modelId="{81B1699A-C911-45D0-B08E-B302978170C8}" type="pres">
      <dgm:prSet presAssocID="{0F59A915-C5A6-4964-9740-EAD81AB41DF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9CBAFA8-27B2-483A-AF42-55C5CB6E3EEE}" srcId="{47ECAE48-0F62-4F67-A6C3-154D20147456}" destId="{0F59A915-C5A6-4964-9740-EAD81AB41DF1}" srcOrd="2" destOrd="0" parTransId="{6E996D28-77DC-47A8-9491-25637965C1D7}" sibTransId="{DD576342-AC2F-400D-B8E4-3D7B5CBFD898}"/>
    <dgm:cxn modelId="{153A2D81-A242-4E5C-BC5A-77B4D57F3D10}" srcId="{47ECAE48-0F62-4F67-A6C3-154D20147456}" destId="{8ED6100E-3907-4B5C-BA14-604A68DD91E3}" srcOrd="1" destOrd="0" parTransId="{ADB0454E-48C0-44DD-B2BF-AA103D20DA9E}" sibTransId="{39BC9270-32A3-429B-B333-CF03AE6273A1}"/>
    <dgm:cxn modelId="{1CEFDC72-4007-4FE3-9FCA-EC0E5ECAC48D}" srcId="{47ECAE48-0F62-4F67-A6C3-154D20147456}" destId="{2477B6F3-1E3E-4E8B-AC1C-F6536CF4BF8B}" srcOrd="0" destOrd="0" parTransId="{C9D0E053-40E2-4085-AD31-81CE0E444DEE}" sibTransId="{B26F85D9-C5E6-4E82-9CBC-DB142D3E1FF4}"/>
    <dgm:cxn modelId="{8495CA99-13A2-4328-A8E4-E18E629EC462}" type="presOf" srcId="{0F59A915-C5A6-4964-9740-EAD81AB41DF1}" destId="{81B1699A-C911-45D0-B08E-B302978170C8}" srcOrd="0" destOrd="0" presId="urn:microsoft.com/office/officeart/2005/8/layout/vList3"/>
    <dgm:cxn modelId="{71D3888A-46F1-4777-BB0A-F68D5D1C2B20}" type="presOf" srcId="{8ED6100E-3907-4B5C-BA14-604A68DD91E3}" destId="{B99BACDF-CC1F-445C-AF21-C38A05F20D8E}" srcOrd="0" destOrd="0" presId="urn:microsoft.com/office/officeart/2005/8/layout/vList3"/>
    <dgm:cxn modelId="{83C14893-D893-4285-A191-7300A1C8F8AA}" type="presOf" srcId="{47ECAE48-0F62-4F67-A6C3-154D20147456}" destId="{71C01B4B-9C96-4219-89E3-9AA739C05377}" srcOrd="0" destOrd="0" presId="urn:microsoft.com/office/officeart/2005/8/layout/vList3"/>
    <dgm:cxn modelId="{7E5872E3-04A0-4363-9992-0F6B81716797}" type="presOf" srcId="{2477B6F3-1E3E-4E8B-AC1C-F6536CF4BF8B}" destId="{C8531487-9710-4495-A4D7-B984D2B9FE2D}" srcOrd="0" destOrd="0" presId="urn:microsoft.com/office/officeart/2005/8/layout/vList3"/>
    <dgm:cxn modelId="{4C441392-CAA1-44D7-8652-58AE87D2FE95}" type="presParOf" srcId="{71C01B4B-9C96-4219-89E3-9AA739C05377}" destId="{81071B92-983B-48C1-B090-FFAF87B4D7DD}" srcOrd="0" destOrd="0" presId="urn:microsoft.com/office/officeart/2005/8/layout/vList3"/>
    <dgm:cxn modelId="{72E9A657-D2B2-4655-8CFC-2E8A326C21E0}" type="presParOf" srcId="{81071B92-983B-48C1-B090-FFAF87B4D7DD}" destId="{C8FA751A-5F82-43D5-8A50-FCD364EAE12D}" srcOrd="0" destOrd="0" presId="urn:microsoft.com/office/officeart/2005/8/layout/vList3"/>
    <dgm:cxn modelId="{D0FDB647-D681-4CCA-9BC3-734A94B43750}" type="presParOf" srcId="{81071B92-983B-48C1-B090-FFAF87B4D7DD}" destId="{C8531487-9710-4495-A4D7-B984D2B9FE2D}" srcOrd="1" destOrd="0" presId="urn:microsoft.com/office/officeart/2005/8/layout/vList3"/>
    <dgm:cxn modelId="{CB2C0731-7BFB-41CD-A0DD-AF6B37B1C3A7}" type="presParOf" srcId="{71C01B4B-9C96-4219-89E3-9AA739C05377}" destId="{7DD88E28-2EEF-4D4F-869D-E8B89C992D78}" srcOrd="1" destOrd="0" presId="urn:microsoft.com/office/officeart/2005/8/layout/vList3"/>
    <dgm:cxn modelId="{FC6C2415-AB0D-4EAB-AB26-8BBC1341B209}" type="presParOf" srcId="{71C01B4B-9C96-4219-89E3-9AA739C05377}" destId="{2447090A-A409-4338-9367-D7C8EF86ABAB}" srcOrd="2" destOrd="0" presId="urn:microsoft.com/office/officeart/2005/8/layout/vList3"/>
    <dgm:cxn modelId="{E5A47F9D-F4ED-44AD-911B-BE9DAB0BD3A7}" type="presParOf" srcId="{2447090A-A409-4338-9367-D7C8EF86ABAB}" destId="{C3D1391D-4EAD-41E0-926F-88CBBC3AA75D}" srcOrd="0" destOrd="0" presId="urn:microsoft.com/office/officeart/2005/8/layout/vList3"/>
    <dgm:cxn modelId="{546530AC-FFEE-46EC-9EEB-C99CA777CB9D}" type="presParOf" srcId="{2447090A-A409-4338-9367-D7C8EF86ABAB}" destId="{B99BACDF-CC1F-445C-AF21-C38A05F20D8E}" srcOrd="1" destOrd="0" presId="urn:microsoft.com/office/officeart/2005/8/layout/vList3"/>
    <dgm:cxn modelId="{F8B2F036-3FB6-4237-AD6E-C4ED86F8D59C}" type="presParOf" srcId="{71C01B4B-9C96-4219-89E3-9AA739C05377}" destId="{8481A57D-1E63-43C3-BDF9-B720546A5CA2}" srcOrd="3" destOrd="0" presId="urn:microsoft.com/office/officeart/2005/8/layout/vList3"/>
    <dgm:cxn modelId="{836C5AF8-EB39-476A-95F5-E9D1CEF360A9}" type="presParOf" srcId="{71C01B4B-9C96-4219-89E3-9AA739C05377}" destId="{72C26CA3-00CA-4D7F-90EC-B4DA526F8A4C}" srcOrd="4" destOrd="0" presId="urn:microsoft.com/office/officeart/2005/8/layout/vList3"/>
    <dgm:cxn modelId="{1639C648-D155-4B07-B8A5-8704CB973429}" type="presParOf" srcId="{72C26CA3-00CA-4D7F-90EC-B4DA526F8A4C}" destId="{8AE8B264-A1EC-4003-A50C-DFEAB7EC03B7}" srcOrd="0" destOrd="0" presId="urn:microsoft.com/office/officeart/2005/8/layout/vList3"/>
    <dgm:cxn modelId="{52DC34B3-4EB3-4C47-89D4-5D91295376BA}" type="presParOf" srcId="{72C26CA3-00CA-4D7F-90EC-B4DA526F8A4C}" destId="{81B1699A-C911-45D0-B08E-B302978170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3C373-65B5-49FC-9BB0-47FA87A26BC0}">
      <dsp:nvSpPr>
        <dsp:cNvPr id="0" name=""/>
        <dsp:cNvSpPr/>
      </dsp:nvSpPr>
      <dsp:spPr>
        <a:xfrm rot="16200000">
          <a:off x="-1746066" y="2620195"/>
          <a:ext cx="3987803" cy="39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2291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/>
            <a:t>Zakazane paliwa</a:t>
          </a:r>
        </a:p>
      </dsp:txBody>
      <dsp:txXfrm>
        <a:off x="-1746066" y="2620195"/>
        <a:ext cx="3987803" cy="399448"/>
      </dsp:txXfrm>
    </dsp:sp>
    <dsp:sp modelId="{F65265B5-4AF8-4C68-9302-21E9069845CB}">
      <dsp:nvSpPr>
        <dsp:cNvPr id="0" name=""/>
        <dsp:cNvSpPr/>
      </dsp:nvSpPr>
      <dsp:spPr>
        <a:xfrm>
          <a:off x="447558" y="826018"/>
          <a:ext cx="1989676" cy="398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352291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węgiel brunatny oraz paliwa stałe produkowane z wykorzystaniem tego węgla;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muły i flotokoncentraty węglowe oraz mieszanki produkowane z ich wykorzystaniem;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paliwa, w których udział masowy węgla kamiennego o uziarnieniu poniżej 3 mm wynosi więcej niż 15 %;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biomasa stała, której wilgotność w stanie roboczym przekracza 20 %.</a:t>
          </a:r>
        </a:p>
      </dsp:txBody>
      <dsp:txXfrm>
        <a:off x="447558" y="826018"/>
        <a:ext cx="1989676" cy="3987803"/>
      </dsp:txXfrm>
    </dsp:sp>
    <dsp:sp modelId="{EEFA54C8-214A-4B20-BFAE-1484ED0BFDA9}">
      <dsp:nvSpPr>
        <dsp:cNvPr id="0" name=""/>
        <dsp:cNvSpPr/>
      </dsp:nvSpPr>
      <dsp:spPr>
        <a:xfrm>
          <a:off x="48110" y="298746"/>
          <a:ext cx="798896" cy="79889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CBBAA-3301-4991-BB82-F69A61F5C3BE}">
      <dsp:nvSpPr>
        <dsp:cNvPr id="0" name=""/>
        <dsp:cNvSpPr/>
      </dsp:nvSpPr>
      <dsp:spPr>
        <a:xfrm rot="16200000">
          <a:off x="1151720" y="2620195"/>
          <a:ext cx="3987803" cy="39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2291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/>
            <a:t>Dopuszczane instalacje</a:t>
          </a:r>
        </a:p>
      </dsp:txBody>
      <dsp:txXfrm>
        <a:off x="1151720" y="2620195"/>
        <a:ext cx="3987803" cy="399448"/>
      </dsp:txXfrm>
    </dsp:sp>
    <dsp:sp modelId="{171657FB-8C61-488E-BCC1-2324BCF345B8}">
      <dsp:nvSpPr>
        <dsp:cNvPr id="0" name=""/>
        <dsp:cNvSpPr/>
      </dsp:nvSpPr>
      <dsp:spPr>
        <a:xfrm>
          <a:off x="3345345" y="826018"/>
          <a:ext cx="1989676" cy="398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2291" rIns="9956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kotły, które spełniają minimum standard emisyjny zgodny z klasą 5 lub </a:t>
          </a:r>
          <a:r>
            <a:rPr lang="pl-PL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ekoprojektu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pl-PL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piece i kominki, </a:t>
          </a: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które spełniają minimalne wymogi </a:t>
          </a:r>
          <a:r>
            <a:rPr kumimoji="0" lang="pl-PL" altLang="pl-PL" sz="1400" b="0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ekoprojektu</a:t>
          </a: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pl-PL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5345" y="826018"/>
        <a:ext cx="1989676" cy="3987803"/>
      </dsp:txXfrm>
    </dsp:sp>
    <dsp:sp modelId="{DFE39E1B-0759-43E9-86FB-4066AD2A0400}">
      <dsp:nvSpPr>
        <dsp:cNvPr id="0" name=""/>
        <dsp:cNvSpPr/>
      </dsp:nvSpPr>
      <dsp:spPr>
        <a:xfrm>
          <a:off x="2945897" y="298746"/>
          <a:ext cx="798896" cy="79889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6958-D5EE-4816-89CB-E38088B2B732}">
      <dsp:nvSpPr>
        <dsp:cNvPr id="0" name=""/>
        <dsp:cNvSpPr/>
      </dsp:nvSpPr>
      <dsp:spPr>
        <a:xfrm rot="16200000">
          <a:off x="4049507" y="2620195"/>
          <a:ext cx="3987803" cy="39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2291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/>
            <a:t>Terminy przejściowe</a:t>
          </a:r>
        </a:p>
      </dsp:txBody>
      <dsp:txXfrm>
        <a:off x="4049507" y="2620195"/>
        <a:ext cx="3987803" cy="399448"/>
      </dsp:txXfrm>
    </dsp:sp>
    <dsp:sp modelId="{A3EAD079-CF1E-47B4-BBE5-D4F516C18B34}">
      <dsp:nvSpPr>
        <dsp:cNvPr id="0" name=""/>
        <dsp:cNvSpPr/>
      </dsp:nvSpPr>
      <dsp:spPr>
        <a:xfrm>
          <a:off x="6243132" y="826018"/>
          <a:ext cx="1989676" cy="398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2291" rIns="99568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przed </a:t>
          </a:r>
          <a:r>
            <a:rPr kumimoji="0" lang="pl-PL" altLang="pl-PL" sz="14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 stycznia 2024 </a:t>
          </a: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r. – należy wymienić kotły pozaklasowe (poniżej 3 klasy);</a:t>
          </a:r>
          <a:endParaRPr lang="pl-PL" sz="1100" b="0" kern="1200" dirty="0">
            <a:solidFill>
              <a:schemeClr val="bg1"/>
            </a:solidFill>
            <a:latin typeface="+mn-lt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przed </a:t>
          </a:r>
          <a:r>
            <a:rPr kumimoji="0" lang="pl-PL" altLang="pl-PL" sz="14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 stycznia 2028 </a:t>
          </a: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r. – należy wymienić kotły 3 i 4 klasy;</a:t>
          </a:r>
          <a:endParaRPr lang="pl-PL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przed </a:t>
          </a:r>
          <a:r>
            <a:rPr kumimoji="0" lang="pl-PL" altLang="pl-PL" sz="14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 stycznia 2024 </a:t>
          </a:r>
          <a:r>
            <a:rPr kumimoji="0" lang="pl-PL" altLang="pl-PL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r. – zakaz eksploatacji ogrzewaczy (kominków) nie spełniających </a:t>
          </a:r>
          <a:r>
            <a:rPr kumimoji="0" lang="pl-PL" altLang="pl-PL" sz="1400" b="0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ekoprojektu</a:t>
          </a:r>
          <a:endParaRPr kumimoji="0" lang="pl-PL" altLang="pl-PL" sz="1400" b="0" i="0" u="none" strike="noStrike" kern="1200" cap="none" normalizeH="0" baseline="0" dirty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43132" y="826018"/>
        <a:ext cx="1989676" cy="3987803"/>
      </dsp:txXfrm>
    </dsp:sp>
    <dsp:sp modelId="{1D6C4B84-34A9-4F33-8869-0DF91DAEE510}">
      <dsp:nvSpPr>
        <dsp:cNvPr id="0" name=""/>
        <dsp:cNvSpPr/>
      </dsp:nvSpPr>
      <dsp:spPr>
        <a:xfrm>
          <a:off x="5843684" y="298746"/>
          <a:ext cx="798896" cy="79889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31487-9710-4495-A4D7-B984D2B9FE2D}">
      <dsp:nvSpPr>
        <dsp:cNvPr id="0" name=""/>
        <dsp:cNvSpPr/>
      </dsp:nvSpPr>
      <dsp:spPr>
        <a:xfrm rot="10800000">
          <a:off x="2122256" y="1356"/>
          <a:ext cx="7134912" cy="13004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47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Czas trwania szkoleń: </a:t>
          </a:r>
          <a:r>
            <a:rPr lang="pl-PL" sz="3200" b="1" kern="1200" dirty="0"/>
            <a:t>16 dni</a:t>
          </a:r>
          <a:endParaRPr lang="pl-PL" sz="2800" b="1" kern="1200" dirty="0"/>
        </a:p>
      </dsp:txBody>
      <dsp:txXfrm rot="10800000">
        <a:off x="2447373" y="1356"/>
        <a:ext cx="6809795" cy="1300469"/>
      </dsp:txXfrm>
    </dsp:sp>
    <dsp:sp modelId="{C8FA751A-5F82-43D5-8A50-FCD364EAE12D}">
      <dsp:nvSpPr>
        <dsp:cNvPr id="0" name=""/>
        <dsp:cNvSpPr/>
      </dsp:nvSpPr>
      <dsp:spPr>
        <a:xfrm>
          <a:off x="1472022" y="1356"/>
          <a:ext cx="1300469" cy="130046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BACDF-CC1F-445C-AF21-C38A05F20D8E}">
      <dsp:nvSpPr>
        <dsp:cNvPr id="0" name=""/>
        <dsp:cNvSpPr/>
      </dsp:nvSpPr>
      <dsp:spPr>
        <a:xfrm rot="10800000">
          <a:off x="2122256" y="1690025"/>
          <a:ext cx="7134912" cy="13004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47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Ilość przeszkolonych osób: </a:t>
          </a:r>
          <a:r>
            <a:rPr lang="pl-PL" sz="3200" b="1" kern="1200" dirty="0"/>
            <a:t>474</a:t>
          </a:r>
        </a:p>
      </dsp:txBody>
      <dsp:txXfrm rot="10800000">
        <a:off x="2447373" y="1690025"/>
        <a:ext cx="6809795" cy="1300469"/>
      </dsp:txXfrm>
    </dsp:sp>
    <dsp:sp modelId="{C3D1391D-4EAD-41E0-926F-88CBBC3AA75D}">
      <dsp:nvSpPr>
        <dsp:cNvPr id="0" name=""/>
        <dsp:cNvSpPr/>
      </dsp:nvSpPr>
      <dsp:spPr>
        <a:xfrm>
          <a:off x="1472022" y="1690025"/>
          <a:ext cx="1300469" cy="130046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1699A-C911-45D0-B08E-B302978170C8}">
      <dsp:nvSpPr>
        <dsp:cNvPr id="0" name=""/>
        <dsp:cNvSpPr/>
      </dsp:nvSpPr>
      <dsp:spPr>
        <a:xfrm rot="10800000">
          <a:off x="2122256" y="3378694"/>
          <a:ext cx="7134912" cy="13004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47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800" b="1" kern="1200" dirty="0">
              <a:solidFill>
                <a:schemeClr val="bg1"/>
              </a:solidFill>
            </a:rPr>
            <a:t>Miejsce szkolenia: Centrum Energetyki Akademii Górniczo-Hutniczej w Krakowie. </a:t>
          </a:r>
        </a:p>
      </dsp:txBody>
      <dsp:txXfrm rot="10800000">
        <a:off x="2447373" y="3378694"/>
        <a:ext cx="6809795" cy="1300469"/>
      </dsp:txXfrm>
    </dsp:sp>
    <dsp:sp modelId="{8AE8B264-A1EC-4003-A50C-DFEAB7EC03B7}">
      <dsp:nvSpPr>
        <dsp:cNvPr id="0" name=""/>
        <dsp:cNvSpPr/>
      </dsp:nvSpPr>
      <dsp:spPr>
        <a:xfrm>
          <a:off x="1472022" y="3378694"/>
          <a:ext cx="1300469" cy="130046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6" tIns="47838" rIns="95676" bIns="4783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79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6" tIns="47838" rIns="95676" bIns="4783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CD515DF-8D4A-4219-A3E7-04576EB2CE21}" type="datetimeFigureOut">
              <a:rPr lang="pl-PL" altLang="pl-PL"/>
              <a:pPr>
                <a:defRPr/>
              </a:pPr>
              <a:t>2019-07-17</a:t>
            </a:fld>
            <a:endParaRPr lang="pl-PL" altLang="pl-PL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6" tIns="47838" rIns="95676" bIns="4783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6" tIns="47838" rIns="95676" bIns="4783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635C539B-F8A4-4C00-BA00-9B428485CD5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28642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5676" tIns="47838" rIns="95676" bIns="478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7987" cy="496888"/>
          </a:xfrm>
          <a:prstGeom prst="rect">
            <a:avLst/>
          </a:prstGeom>
        </p:spPr>
        <p:txBody>
          <a:bodyPr vert="horz" wrap="square" lIns="95676" tIns="47838" rIns="95676" bIns="478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12558937-1025-4075-8F1B-161B5B0127F2}" type="datetimeFigureOut">
              <a:rPr lang="pl-PL" altLang="pl-PL"/>
              <a:pPr>
                <a:defRPr/>
              </a:pPr>
              <a:t>2019-07-17</a:t>
            </a:fld>
            <a:endParaRPr lang="pl-PL" alt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76" tIns="47838" rIns="95676" bIns="47838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24400"/>
            <a:ext cx="5446713" cy="4470400"/>
          </a:xfrm>
          <a:prstGeom prst="rect">
            <a:avLst/>
          </a:prstGeom>
        </p:spPr>
        <p:txBody>
          <a:bodyPr vert="horz" lIns="95676" tIns="47838" rIns="95676" bIns="47838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5676" tIns="47838" rIns="95676" bIns="478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7987" cy="496887"/>
          </a:xfrm>
          <a:prstGeom prst="rect">
            <a:avLst/>
          </a:prstGeom>
        </p:spPr>
        <p:txBody>
          <a:bodyPr vert="horz" wrap="square" lIns="95676" tIns="47838" rIns="95676" bIns="478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683FCC00-FA83-4B6C-8A0C-80A48E71DC9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69238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/>
              <a:t>Aby zmienić liczbę całkowitą slajdów wyświetlaną w stopce slajdu należy po zakończeniu prezentacji wejść do menu WIDOK -&gt; WZORZEC SLAJDÓW i wstawić odpowiednią liczbę w układy używane w prezentacji (po najechaniu myszą na poszczególne układy po lewej stronie pojawia się w dymku informacja czy dany układ jest używany) a następnie kliknąć ZAMKNIJ WIDOK WZORCA</a:t>
            </a:r>
          </a:p>
        </p:txBody>
      </p:sp>
      <p:sp>
        <p:nvSpPr>
          <p:cNvPr id="87044" name="Symbol zastępczy numeru slajdu 3"/>
          <p:cNvSpPr txBox="1">
            <a:spLocks noGrp="1"/>
          </p:cNvSpPr>
          <p:nvPr/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76" tIns="47838" rIns="95676" bIns="47838" anchor="b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r" eaLnBrk="1" hangingPunct="1"/>
            <a:fld id="{059C0050-F28F-4D16-99EA-44CB96027216}" type="slidenum">
              <a:rPr lang="pl-PL" altLang="pl-PL" sz="1200">
                <a:latin typeface="Calibri" pitchFamily="34" charset="0"/>
              </a:rPr>
              <a:pPr algn="r" eaLnBrk="1" hangingPunct="1"/>
              <a:t>1</a:t>
            </a:fld>
            <a:endParaRPr lang="pl-PL" altLang="pl-PL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3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ymbol zastępczy obrazu slajdu 1">
            <a:extLst>
              <a:ext uri="{FF2B5EF4-FFF2-40B4-BE49-F238E27FC236}">
                <a16:creationId xmlns="" xmlns:a16="http://schemas.microsoft.com/office/drawing/2014/main" id="{D862202E-3DBA-F544-83C1-45921CF92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Symbol zastępczy notatek 2">
            <a:extLst>
              <a:ext uri="{FF2B5EF4-FFF2-40B4-BE49-F238E27FC236}">
                <a16:creationId xmlns="" xmlns:a16="http://schemas.microsoft.com/office/drawing/2014/main" id="{0A2DB9BA-63DE-9F46-BF2E-A9F3C0089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9155" name="Symbol zastępczy numeru slajdu 3">
            <a:extLst>
              <a:ext uri="{FF2B5EF4-FFF2-40B4-BE49-F238E27FC236}">
                <a16:creationId xmlns="" xmlns:a16="http://schemas.microsoft.com/office/drawing/2014/main" id="{13365357-F379-5D42-AAF0-63A7FA63AB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8350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55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27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099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71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27D81A38-B6EC-634C-A8D0-15FFA18766C6}" type="slidenum">
              <a:rPr lang="pl-PL" altLang="pl-PL" smtClean="0">
                <a:latin typeface="Calibri" panose="020F0502020204030204" pitchFamily="34" charset="0"/>
              </a:rPr>
              <a:pPr/>
              <a:t>14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1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ymbol zastępczy obrazu slajdu 1">
            <a:extLst>
              <a:ext uri="{FF2B5EF4-FFF2-40B4-BE49-F238E27FC236}">
                <a16:creationId xmlns="" xmlns:a16="http://schemas.microsoft.com/office/drawing/2014/main" id="{BB1DC916-C8F0-EC48-9085-B89A9D0FB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Symbol zastępczy notatek 2">
            <a:extLst>
              <a:ext uri="{FF2B5EF4-FFF2-40B4-BE49-F238E27FC236}">
                <a16:creationId xmlns="" xmlns:a16="http://schemas.microsoft.com/office/drawing/2014/main" id="{F4F4AB67-FA8D-2842-A190-701BEDBA96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3251" name="Symbol zastępczy numeru slajdu 3">
            <a:extLst>
              <a:ext uri="{FF2B5EF4-FFF2-40B4-BE49-F238E27FC236}">
                <a16:creationId xmlns="" xmlns:a16="http://schemas.microsoft.com/office/drawing/2014/main" id="{EB249A29-0746-4C4C-BEDC-166E6252F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E5E4159B-92B2-C24F-A5BC-C9DBB63465C4}" type="slidenum">
              <a:rPr lang="pl-PL" altLang="pl-PL" smtClean="0">
                <a:latin typeface="Calibri" panose="020F0502020204030204" pitchFamily="34" charset="0"/>
              </a:rPr>
              <a:pPr/>
              <a:t>19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20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1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11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1788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C5933B6B-2D98-45CF-A3B7-ED1BE2FB5927}" type="slidenum">
              <a:rPr lang="pl-PL" altLang="pl-PL" smtClean="0">
                <a:latin typeface="Calibri" pitchFamily="34" charset="0"/>
              </a:rPr>
              <a:pPr/>
              <a:t>21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5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065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298D3599-A8A9-47AA-984F-C3EB6255EDC3}" type="slidenum">
              <a:rPr lang="pl-PL" altLang="pl-PL" smtClean="0">
                <a:latin typeface="Calibri" pitchFamily="34" charset="0"/>
              </a:rPr>
              <a:pPr/>
              <a:t>22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24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ymbol zastępczy obrazu slajdu 1">
            <a:extLst>
              <a:ext uri="{FF2B5EF4-FFF2-40B4-BE49-F238E27FC236}">
                <a16:creationId xmlns="" xmlns:a16="http://schemas.microsoft.com/office/drawing/2014/main" id="{68A51A11-D8F3-0C40-935E-2252529C3C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Symbol zastępczy notatek 2">
            <a:extLst>
              <a:ext uri="{FF2B5EF4-FFF2-40B4-BE49-F238E27FC236}">
                <a16:creationId xmlns="" xmlns:a16="http://schemas.microsoft.com/office/drawing/2014/main" id="{CF015212-BB2D-3046-A3FF-4B271D73B2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56323" name="Symbol zastępczy numeru slajdu 3">
            <a:extLst>
              <a:ext uri="{FF2B5EF4-FFF2-40B4-BE49-F238E27FC236}">
                <a16:creationId xmlns="" xmlns:a16="http://schemas.microsoft.com/office/drawing/2014/main" id="{7E87A7D2-A322-1548-978D-864D36015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8350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55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27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099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71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D967B922-2BDB-184A-BDDD-BB43835DC601}" type="slidenum">
              <a:rPr lang="pl-PL" altLang="pl-PL" smtClean="0">
                <a:latin typeface="Calibri" panose="020F0502020204030204" pitchFamily="34" charset="0"/>
              </a:rPr>
              <a:pPr/>
              <a:t>24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72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ymbol zastępczy obrazu slajdu 1">
            <a:extLst>
              <a:ext uri="{FF2B5EF4-FFF2-40B4-BE49-F238E27FC236}">
                <a16:creationId xmlns="" xmlns:a16="http://schemas.microsoft.com/office/drawing/2014/main" id="{5B2BA0D2-5F8B-1343-AC11-C859C40103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Symbol zastępczy notatek 2">
            <a:extLst>
              <a:ext uri="{FF2B5EF4-FFF2-40B4-BE49-F238E27FC236}">
                <a16:creationId xmlns="" xmlns:a16="http://schemas.microsoft.com/office/drawing/2014/main" id="{1583DC82-A280-C44A-92EE-FF47BD6979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58371" name="Symbol zastępczy numeru slajdu 3">
            <a:extLst>
              <a:ext uri="{FF2B5EF4-FFF2-40B4-BE49-F238E27FC236}">
                <a16:creationId xmlns="" xmlns:a16="http://schemas.microsoft.com/office/drawing/2014/main" id="{A485C6B9-90BA-D247-A51F-958E7B2CE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113B0216-D0A2-ED41-87C6-ACDF759ED094}" type="slidenum">
              <a:rPr lang="pl-PL" altLang="pl-PL" smtClean="0">
                <a:latin typeface="Calibri" panose="020F0502020204030204" pitchFamily="34" charset="0"/>
              </a:rPr>
              <a:pPr/>
              <a:t>25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5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992CD-8D69-4DDF-A92C-9238B15DFBEE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97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ymbol zastępczy obrazu slajdu 1">
            <a:extLst>
              <a:ext uri="{FF2B5EF4-FFF2-40B4-BE49-F238E27FC236}">
                <a16:creationId xmlns="" xmlns:a16="http://schemas.microsoft.com/office/drawing/2014/main" id="{C162FD83-4E96-E94B-BCBC-4EB2A126D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Symbol zastępczy notatek 2">
            <a:extLst>
              <a:ext uri="{FF2B5EF4-FFF2-40B4-BE49-F238E27FC236}">
                <a16:creationId xmlns="" xmlns:a16="http://schemas.microsoft.com/office/drawing/2014/main" id="{67398494-FEC3-904A-8906-0EBB09A7B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1443" name="Symbol zastępczy numeru slajdu 3">
            <a:extLst>
              <a:ext uri="{FF2B5EF4-FFF2-40B4-BE49-F238E27FC236}">
                <a16:creationId xmlns="" xmlns:a16="http://schemas.microsoft.com/office/drawing/2014/main" id="{A43DC6CA-D40F-C847-9CDF-46D3A51F0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8350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55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27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099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71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8084F343-F67D-D746-9F79-4D22F2F71E3B}" type="slidenum">
              <a:rPr lang="pl-PL" altLang="pl-PL" smtClean="0">
                <a:latin typeface="Calibri" panose="020F0502020204030204" pitchFamily="34" charset="0"/>
              </a:rPr>
              <a:pPr/>
              <a:t>27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55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075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AD73E428-2440-4F55-80E0-87052F6AE1D1}" type="slidenum">
              <a:rPr lang="pl-PL" altLang="pl-PL" smtClean="0">
                <a:latin typeface="Calibri" pitchFamily="34" charset="0"/>
              </a:rPr>
              <a:pPr/>
              <a:t>29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6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2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77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085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DFBD5A68-492F-4C84-92E6-AEB5A67728B5}" type="slidenum">
              <a:rPr lang="pl-PL" altLang="pl-PL" smtClean="0">
                <a:latin typeface="Calibri" pitchFamily="34" charset="0"/>
              </a:rPr>
              <a:pPr/>
              <a:t>30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076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095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384055-FEF5-4490-90AE-C9F118F557F8}" type="slidenum">
              <a:rPr lang="pl-PL" altLang="pl-PL" smtClean="0">
                <a:latin typeface="Calibri" pitchFamily="34" charset="0"/>
              </a:rPr>
              <a:pPr/>
              <a:t>31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06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66012EFE-D63A-4E7F-A080-6341AA4D6F45}" type="slidenum">
              <a:rPr lang="pl-PL" altLang="pl-PL" smtClean="0">
                <a:latin typeface="Calibri" pitchFamily="34" charset="0"/>
              </a:rPr>
              <a:pPr/>
              <a:t>32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93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992CD-8D69-4DDF-A92C-9238B15DFBEE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544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992CD-8D69-4DDF-A92C-9238B15DFBEE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732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992CD-8D69-4DDF-A92C-9238B15DFBEE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301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228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1788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32D875C0-8EFC-4578-913C-A3047D5CAFDC}" type="slidenum">
              <a:rPr lang="pl-PL" altLang="pl-PL" smtClean="0">
                <a:latin typeface="Calibri" pitchFamily="34" charset="0"/>
              </a:rPr>
              <a:pPr/>
              <a:t>36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91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300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1788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E4558E00-7686-4D3E-A936-387DB728E397}" type="slidenum">
              <a:rPr lang="pl-PL" altLang="pl-PL" smtClean="0">
                <a:latin typeface="Calibri" pitchFamily="34" charset="0"/>
              </a:rPr>
              <a:pPr/>
              <a:t>41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59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992CD-8D69-4DDF-A92C-9238B15DFBEE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945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43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4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3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69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F70E-F0CB-4D8B-B6FB-9FAA770A6D78}" type="slidenum">
              <a:rPr lang="pl-PL" altLang="pl-PL" smtClean="0"/>
              <a:pPr/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1739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51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48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140-D046-4B44-82AB-87F3196B7B8C}" type="slidenum">
              <a:rPr lang="pl-PL" altLang="pl-PL" smtClean="0"/>
              <a:pPr/>
              <a:t>52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08257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140-D046-4B44-82AB-87F3196B7B8C}" type="slidenum">
              <a:rPr lang="pl-PL" altLang="pl-PL" smtClean="0"/>
              <a:pPr/>
              <a:t>53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598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54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90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55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54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546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1788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62E6C572-46D8-4C2C-8924-5B7E03E1E28E}" type="slidenum">
              <a:rPr lang="pl-PL" altLang="pl-PL" smtClean="0">
                <a:latin typeface="Calibri" pitchFamily="34" charset="0"/>
              </a:rPr>
              <a:pPr/>
              <a:t>56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3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140-D046-4B44-82AB-87F3196B7B8C}" type="slidenum">
              <a:rPr lang="pl-PL" altLang="pl-PL" smtClean="0"/>
              <a:pPr/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9019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140-D046-4B44-82AB-87F3196B7B8C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73155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140-D046-4B44-82AB-87F3196B7B8C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184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F70E-F0CB-4D8B-B6FB-9FAA770A6D78}" type="slidenum">
              <a:rPr lang="pl-PL" altLang="pl-PL" smtClean="0"/>
              <a:pPr/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083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140-D046-4B44-82AB-87F3196B7B8C}" type="slidenum">
              <a:rPr lang="pl-PL" altLang="pl-PL" smtClean="0"/>
              <a:pPr/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7710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>
            <a:extLst>
              <a:ext uri="{FF2B5EF4-FFF2-40B4-BE49-F238E27FC236}">
                <a16:creationId xmlns="" xmlns:a16="http://schemas.microsoft.com/office/drawing/2014/main" id="{41E53551-94F2-464C-8A68-828B65FD6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Symbol zastępczy notatek 2">
            <a:extLst>
              <a:ext uri="{FF2B5EF4-FFF2-40B4-BE49-F238E27FC236}">
                <a16:creationId xmlns="" xmlns:a16="http://schemas.microsoft.com/office/drawing/2014/main" id="{1FB89D1B-612F-5546-A1D2-98F063CC9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6563" name="Symbol zastępczy numeru slajdu 3">
            <a:extLst>
              <a:ext uri="{FF2B5EF4-FFF2-40B4-BE49-F238E27FC236}">
                <a16:creationId xmlns="" xmlns:a16="http://schemas.microsoft.com/office/drawing/2014/main" id="{10316C02-DF1B-B543-A252-D00CE5D8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fld id="{57726226-9B4C-D242-A1AA-80676051AAEB}" type="slidenum">
              <a:rPr lang="pl-PL" altLang="pl-PL" smtClean="0">
                <a:latin typeface="Calibri" panose="020F0502020204030204" pitchFamily="34" charset="0"/>
              </a:rPr>
              <a:pPr/>
              <a:t>10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03350" y="4006850"/>
            <a:ext cx="7315200" cy="1281113"/>
          </a:xfrm>
          <a:prstGeom prst="rect">
            <a:avLst/>
          </a:prstGeom>
          <a:noFill/>
          <a:ln w="6350" cap="rnd" cmpd="sng" algn="ctr">
            <a:solidFill>
              <a:srgbClr val="002776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12875" y="5407025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tx1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403350" y="4006850"/>
            <a:ext cx="228600" cy="1281113"/>
          </a:xfrm>
          <a:prstGeom prst="rect">
            <a:avLst/>
          </a:prstGeom>
          <a:solidFill>
            <a:srgbClr val="00277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12875" y="5407025"/>
            <a:ext cx="228600" cy="685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10" name="Picture 8" descr="C:\Documents and Settings\Grzegorz\Pulpit\LOGOSY\IChPW_logo_pion_280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1"/>
          <a:stretch>
            <a:fillRect/>
          </a:stretch>
        </p:blipFill>
        <p:spPr bwMode="auto">
          <a:xfrm>
            <a:off x="107950" y="230188"/>
            <a:ext cx="23034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b="30016"/>
          <a:stretch>
            <a:fillRect/>
          </a:stretch>
        </p:blipFill>
        <p:spPr bwMode="auto">
          <a:xfrm>
            <a:off x="342900" y="1293813"/>
            <a:ext cx="183356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1717973" y="4077072"/>
            <a:ext cx="6858000" cy="1158974"/>
          </a:xfrm>
        </p:spPr>
        <p:txBody>
          <a:bodyPr anchor="t">
            <a:normAutofit/>
          </a:bodyPr>
          <a:lstStyle>
            <a:lvl1pPr algn="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717973" y="5483696"/>
            <a:ext cx="6858000" cy="533400"/>
          </a:xfrm>
          <a:ln>
            <a:noFill/>
          </a:ln>
        </p:spPr>
        <p:txBody>
          <a:bodyPr/>
          <a:lstStyle>
            <a:lvl1pPr marL="0" indent="0" algn="r"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7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238F3-73BF-4DF7-94D3-D6EAE01F5F10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55013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3F49-3748-4488-A938-C8C714BD0CE6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436520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>
                <a:solidFill>
                  <a:srgbClr val="00277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AD6BA-75BD-4683-8E42-44BA060E3AE3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644290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rgbClr val="00277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C294E-D395-4158-B202-B06ED02AB439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65986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8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Łącznik prostoliniowy 1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" name="Trójkąt równoramienny 6"/>
          <p:cNvSpPr>
            <a:spLocks noChangeAspect="1"/>
          </p:cNvSpPr>
          <p:nvPr/>
        </p:nvSpPr>
        <p:spPr>
          <a:xfrm rot="5400000">
            <a:off x="419100" y="6464300"/>
            <a:ext cx="190500" cy="120650"/>
          </a:xfrm>
          <a:prstGeom prst="triangle">
            <a:avLst>
              <a:gd name="adj" fmla="val 50000"/>
            </a:avLst>
          </a:prstGeom>
          <a:solidFill>
            <a:srgbClr val="002776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8" name="Picture 2" descr="C:\Documents and Settings\Grzegorz\Pulpit\LOGOSY\ICHPW_nazw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13500"/>
            <a:ext cx="16795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74096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88496"/>
          </a:xfrm>
        </p:spPr>
        <p:txBody>
          <a:bodyPr/>
          <a:lstStyle>
            <a:lvl2pPr>
              <a:defRPr>
                <a:solidFill>
                  <a:srgbClr val="002776"/>
                </a:solidFill>
              </a:defRPr>
            </a:lvl2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0"/>
          </p:nvPr>
        </p:nvSpPr>
        <p:spPr>
          <a:xfrm>
            <a:off x="612775" y="6356350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2240-059F-461B-B99B-748C46364770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402434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83FA-F6A3-4B3C-8F9C-845FC02E2682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4044281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03350" y="4006850"/>
            <a:ext cx="7315200" cy="1281113"/>
          </a:xfrm>
          <a:prstGeom prst="rect">
            <a:avLst/>
          </a:prstGeom>
          <a:noFill/>
          <a:ln w="6350" cap="rnd" cmpd="sng" algn="ctr">
            <a:solidFill>
              <a:srgbClr val="002776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12875" y="5407025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tx1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403350" y="4006850"/>
            <a:ext cx="228600" cy="1281113"/>
          </a:xfrm>
          <a:prstGeom prst="rect">
            <a:avLst/>
          </a:prstGeom>
          <a:solidFill>
            <a:srgbClr val="00277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12875" y="5407025"/>
            <a:ext cx="228600" cy="685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10" name="Picture 8" descr="C:\Documents and Settings\Grzegorz\Pulpit\LOGOSY\IChPW_logo_pion_280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1"/>
          <a:stretch>
            <a:fillRect/>
          </a:stretch>
        </p:blipFill>
        <p:spPr bwMode="auto">
          <a:xfrm>
            <a:off x="107950" y="230188"/>
            <a:ext cx="23034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b="30016"/>
          <a:stretch>
            <a:fillRect/>
          </a:stretch>
        </p:blipFill>
        <p:spPr bwMode="auto">
          <a:xfrm>
            <a:off x="342900" y="1293813"/>
            <a:ext cx="183356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1717973" y="4077072"/>
            <a:ext cx="6858000" cy="1158974"/>
          </a:xfrm>
        </p:spPr>
        <p:txBody>
          <a:bodyPr anchor="t">
            <a:normAutofit/>
          </a:bodyPr>
          <a:lstStyle>
            <a:lvl1pPr algn="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717973" y="5483696"/>
            <a:ext cx="6858000" cy="533400"/>
          </a:xfrm>
          <a:ln>
            <a:noFill/>
          </a:ln>
        </p:spPr>
        <p:txBody>
          <a:bodyPr/>
          <a:lstStyle>
            <a:lvl1pPr marL="0" indent="0" algn="r"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77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694A2-6F66-4543-88AD-F9D22F625F3E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2274116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4546-8EB2-4910-8B0E-8175844ADAD9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32605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>
                <a:solidFill>
                  <a:srgbClr val="00277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81CFF-00D8-49B0-B5E5-F05A97C4A1D4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15358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073A4-6232-44EF-A37F-E269F8B3B904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4010577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rgbClr val="00277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BFF1-DCCF-4129-8194-EFB60712FCD4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473078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8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Łącznik prostoliniowy 1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" name="Trójkąt równoramienny 6"/>
          <p:cNvSpPr>
            <a:spLocks noChangeAspect="1"/>
          </p:cNvSpPr>
          <p:nvPr/>
        </p:nvSpPr>
        <p:spPr>
          <a:xfrm rot="5400000">
            <a:off x="419100" y="6464300"/>
            <a:ext cx="190500" cy="120650"/>
          </a:xfrm>
          <a:prstGeom prst="triangle">
            <a:avLst>
              <a:gd name="adj" fmla="val 50000"/>
            </a:avLst>
          </a:prstGeom>
          <a:solidFill>
            <a:srgbClr val="002776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8" name="Picture 2" descr="C:\Documents and Settings\Grzegorz\Pulpit\LOGOSY\ICHPW_nazw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13500"/>
            <a:ext cx="16795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74096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88496"/>
          </a:xfrm>
        </p:spPr>
        <p:txBody>
          <a:bodyPr/>
          <a:lstStyle>
            <a:lvl2pPr>
              <a:defRPr>
                <a:solidFill>
                  <a:srgbClr val="002776"/>
                </a:solidFill>
              </a:defRPr>
            </a:lvl2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0"/>
          </p:nvPr>
        </p:nvSpPr>
        <p:spPr>
          <a:xfrm>
            <a:off x="612775" y="6356350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107E-5E89-4D7B-BDD2-EFC3528955DA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383564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092E-52D1-4476-BEA1-3E32F18FEEAF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38745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9DA7-E7AE-43CA-AD2B-6363F9BEC1CF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23705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>
                <a:solidFill>
                  <a:srgbClr val="00277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147A-D70B-4188-A918-39E889417089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01839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rgbClr val="00277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72992-EA05-45F3-B96E-938A3237021C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7528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8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Łącznik prostoliniowy 1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" name="Trójkąt równoramienny 6"/>
          <p:cNvSpPr>
            <a:spLocks noChangeAspect="1"/>
          </p:cNvSpPr>
          <p:nvPr/>
        </p:nvSpPr>
        <p:spPr>
          <a:xfrm rot="5400000">
            <a:off x="419100" y="6464300"/>
            <a:ext cx="190500" cy="120650"/>
          </a:xfrm>
          <a:prstGeom prst="triangle">
            <a:avLst>
              <a:gd name="adj" fmla="val 50000"/>
            </a:avLst>
          </a:prstGeom>
          <a:solidFill>
            <a:srgbClr val="002776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8" name="Picture 2" descr="C:\Documents and Settings\Grzegorz\Pulpit\LOGOSY\ICHPW_nazw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13500"/>
            <a:ext cx="16795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74096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88496"/>
          </a:xfrm>
        </p:spPr>
        <p:txBody>
          <a:bodyPr/>
          <a:lstStyle>
            <a:lvl2pPr>
              <a:defRPr>
                <a:solidFill>
                  <a:srgbClr val="002776"/>
                </a:solidFill>
              </a:defRPr>
            </a:lvl2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0"/>
          </p:nvPr>
        </p:nvSpPr>
        <p:spPr>
          <a:xfrm>
            <a:off x="612775" y="6356350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FFA0F-0AC4-49B2-B5D6-0898F9498640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69754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E51C6-6EDB-4EBE-B174-5B1BDC7879C0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7097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 str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/>
        </p:nvCxnSpPr>
        <p:spPr>
          <a:xfrm>
            <a:off x="457200" y="836613"/>
            <a:ext cx="8229600" cy="0"/>
          </a:xfrm>
          <a:prstGeom prst="line">
            <a:avLst/>
          </a:prstGeom>
          <a:ln>
            <a:solidFill>
              <a:srgbClr val="00277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457200" y="44624"/>
            <a:ext cx="8229600" cy="7920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="1" smtClean="0"/>
            </a:lvl1pPr>
          </a:lstStyle>
          <a:p>
            <a:pPr>
              <a:defRPr/>
            </a:pPr>
            <a:fld id="{7504CB0E-FB86-4AA7-B54A-34709CB6EBA5}" type="slidenum">
              <a:rPr lang="pl-PL">
                <a:solidFill>
                  <a:srgbClr val="002776"/>
                </a:solidFill>
              </a:rPr>
              <a:pPr>
                <a:defRPr/>
              </a:pPr>
              <a:t>‹#›</a:t>
            </a:fld>
            <a:r>
              <a:rPr lang="pl-PL" dirty="0">
                <a:solidFill>
                  <a:srgbClr val="002776"/>
                </a:solidFill>
              </a:rPr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43000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03350" y="4006850"/>
            <a:ext cx="7315200" cy="1281113"/>
          </a:xfrm>
          <a:prstGeom prst="rect">
            <a:avLst/>
          </a:prstGeom>
          <a:noFill/>
          <a:ln w="6350" cap="rnd" cmpd="sng" algn="ctr">
            <a:solidFill>
              <a:srgbClr val="002776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12875" y="5407025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tx1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403350" y="4006850"/>
            <a:ext cx="228600" cy="1281113"/>
          </a:xfrm>
          <a:prstGeom prst="rect">
            <a:avLst/>
          </a:prstGeom>
          <a:solidFill>
            <a:srgbClr val="00277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12875" y="5407025"/>
            <a:ext cx="228600" cy="685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10" name="Picture 8" descr="C:\Documents and Settings\Grzegorz\Pulpit\LOGOSY\IChPW_logo_pion_280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1"/>
          <a:stretch>
            <a:fillRect/>
          </a:stretch>
        </p:blipFill>
        <p:spPr bwMode="auto">
          <a:xfrm>
            <a:off x="107950" y="230188"/>
            <a:ext cx="23034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6"/>
          <a:stretch>
            <a:fillRect/>
          </a:stretch>
        </p:blipFill>
        <p:spPr bwMode="auto">
          <a:xfrm>
            <a:off x="342900" y="1293813"/>
            <a:ext cx="18335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1717973" y="4077072"/>
            <a:ext cx="6858000" cy="1158974"/>
          </a:xfrm>
        </p:spPr>
        <p:txBody>
          <a:bodyPr anchor="t">
            <a:normAutofit/>
          </a:bodyPr>
          <a:lstStyle>
            <a:lvl1pPr algn="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717973" y="5483696"/>
            <a:ext cx="6858000" cy="533400"/>
          </a:xfrm>
          <a:ln>
            <a:noFill/>
          </a:ln>
        </p:spPr>
        <p:txBody>
          <a:bodyPr/>
          <a:lstStyle>
            <a:lvl1pPr marL="0" indent="0" algn="r"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9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70000">
              <a:srgbClr val="E7E7E7"/>
            </a:gs>
            <a:gs pos="100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1027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solidFill>
              <a:srgbClr val="00277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7191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2776"/>
                </a:solidFill>
              </a:defRPr>
            </a:lvl1pPr>
          </a:lstStyle>
          <a:p>
            <a:pPr>
              <a:defRPr/>
            </a:pPr>
            <a:fld id="{697247DB-A83F-4A48-885B-D5DF21B50527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  <p:sp>
        <p:nvSpPr>
          <p:cNvPr id="1029" name="Łącznik prostoliniowy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30" name="Łącznik prostoliniowy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Trójkąt równoramienny 9"/>
          <p:cNvSpPr>
            <a:spLocks noChangeAspect="1"/>
          </p:cNvSpPr>
          <p:nvPr/>
        </p:nvSpPr>
        <p:spPr>
          <a:xfrm rot="5400000">
            <a:off x="419100" y="6464300"/>
            <a:ext cx="190500" cy="120650"/>
          </a:xfrm>
          <a:prstGeom prst="triangle">
            <a:avLst>
              <a:gd name="adj" fmla="val 50000"/>
            </a:avLst>
          </a:prstGeom>
          <a:solidFill>
            <a:srgbClr val="002776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1032" name="Picture 2" descr="C:\Documents and Settings\Grzegorz\Pulpit\LOGOSY\ICHPW_nazw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13500"/>
            <a:ext cx="16795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38" r:id="rId2"/>
    <p:sldLayoutId id="2147484339" r:id="rId3"/>
    <p:sldLayoutId id="2147484348" r:id="rId4"/>
    <p:sldLayoutId id="2147484349" r:id="rId5"/>
    <p:sldLayoutId id="2147484350" r:id="rId6"/>
    <p:sldLayoutId id="2147484340" r:id="rId7"/>
    <p:sldLayoutId id="2147484360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277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rgbClr val="002776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008ABF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70000">
              <a:srgbClr val="E7E7E7"/>
            </a:gs>
            <a:gs pos="100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2051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solidFill>
              <a:srgbClr val="00277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7191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2776"/>
                </a:solidFill>
              </a:defRPr>
            </a:lvl1pPr>
          </a:lstStyle>
          <a:p>
            <a:pPr>
              <a:defRPr/>
            </a:pPr>
            <a:fld id="{EA83FB38-7D08-494C-9CB3-7788B35DB4AE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  <p:sp>
        <p:nvSpPr>
          <p:cNvPr id="2053" name="Łącznik prostoliniowy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54" name="Łącznik prostoliniowy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Trójkąt równoramienny 9"/>
          <p:cNvSpPr>
            <a:spLocks noChangeAspect="1"/>
          </p:cNvSpPr>
          <p:nvPr/>
        </p:nvSpPr>
        <p:spPr>
          <a:xfrm rot="5400000">
            <a:off x="419100" y="6464300"/>
            <a:ext cx="190500" cy="120650"/>
          </a:xfrm>
          <a:prstGeom prst="triangle">
            <a:avLst>
              <a:gd name="adj" fmla="val 50000"/>
            </a:avLst>
          </a:prstGeom>
          <a:solidFill>
            <a:srgbClr val="002776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2056" name="Picture 2" descr="C:\Documents and Settings\Grzegorz\Pulpit\LOGOSY\ICHPW_nazw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13500"/>
            <a:ext cx="16795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41" r:id="rId2"/>
    <p:sldLayoutId id="2147484342" r:id="rId3"/>
    <p:sldLayoutId id="2147484353" r:id="rId4"/>
    <p:sldLayoutId id="2147484354" r:id="rId5"/>
    <p:sldLayoutId id="2147484355" r:id="rId6"/>
    <p:sldLayoutId id="2147484343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277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rgbClr val="002776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008ABF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70000">
              <a:srgbClr val="E7E7E7"/>
            </a:gs>
            <a:gs pos="100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3075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solidFill>
              <a:srgbClr val="00277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7191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2776"/>
                </a:solidFill>
              </a:defRPr>
            </a:lvl1pPr>
          </a:lstStyle>
          <a:p>
            <a:pPr>
              <a:defRPr/>
            </a:pPr>
            <a:fld id="{04EEDB4C-01C3-4D8F-83F2-3271F60AB11B}" type="slidenum">
              <a:rPr lang="pl-PL" altLang="pl-PL"/>
              <a:pPr>
                <a:defRPr/>
              </a:pPr>
              <a:t>‹#›</a:t>
            </a:fld>
            <a:r>
              <a:rPr lang="pl-PL" altLang="pl-PL"/>
              <a:t>/15</a:t>
            </a:r>
          </a:p>
        </p:txBody>
      </p:sp>
      <p:sp>
        <p:nvSpPr>
          <p:cNvPr id="3077" name="Łącznik prostoliniowy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8" name="Łącznik prostoliniowy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rgbClr val="00277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Trójkąt równoramienny 9"/>
          <p:cNvSpPr>
            <a:spLocks noChangeAspect="1"/>
          </p:cNvSpPr>
          <p:nvPr/>
        </p:nvSpPr>
        <p:spPr>
          <a:xfrm rot="5400000">
            <a:off x="419100" y="6464300"/>
            <a:ext cx="190500" cy="120650"/>
          </a:xfrm>
          <a:prstGeom prst="triangle">
            <a:avLst>
              <a:gd name="adj" fmla="val 50000"/>
            </a:avLst>
          </a:prstGeom>
          <a:solidFill>
            <a:srgbClr val="002776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3080" name="Picture 2" descr="C:\Documents and Settings\Grzegorz\Pulpit\LOGOSY\ICHPW_nazw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413500"/>
            <a:ext cx="16795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44" r:id="rId2"/>
    <p:sldLayoutId id="2147484345" r:id="rId3"/>
    <p:sldLayoutId id="2147484357" r:id="rId4"/>
    <p:sldLayoutId id="2147484358" r:id="rId5"/>
    <p:sldLayoutId id="2147484359" r:id="rId6"/>
    <p:sldLayoutId id="2147484346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277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776"/>
          </a:solidFill>
          <a:latin typeface="Myriad Web Pro" pitchFamily="34" charset="-1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rgbClr val="002776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008ABF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pl/url?sa=i&amp;rct=j&amp;q=&amp;esrc=s&amp;source=images&amp;cd=&amp;cad=rja&amp;uact=8&amp;ved=2ahUKEwj1_tr7oefdAhWHqaQKHZJnAAUQjRx6BAgBEAU&amp;url=https://ca.wikipedia.org/wiki/Foc_(element)&amp;psig=AOvVaw3iL-olhrPve9wzchrYhPRE&amp;ust=1538552788488519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5" Type="http://schemas.openxmlformats.org/officeDocument/2006/relationships/image" Target="../media/image25.jpeg"/><Relationship Id="rId10" Type="http://schemas.openxmlformats.org/officeDocument/2006/relationships/image" Target="../media/image30.wmf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powietrze.malopolska.pl/wp-content/uploads/2019/03/7-1024x78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ctrTitle" idx="4294967295"/>
          </p:nvPr>
        </p:nvSpPr>
        <p:spPr>
          <a:xfrm>
            <a:off x="1631156" y="4111102"/>
            <a:ext cx="7031038" cy="1158875"/>
          </a:xfrm>
        </p:spPr>
        <p:txBody>
          <a:bodyPr anchor="t"/>
          <a:lstStyle/>
          <a:p>
            <a:pPr algn="r"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Techniczne </a:t>
            </a:r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aspekty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tzw. uchwały antysmogowej </a:t>
            </a:r>
            <a:b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dla województwa kujawsko-pomorskiego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Podtytuł 2"/>
          <p:cNvSpPr>
            <a:spLocks noGrp="1"/>
          </p:cNvSpPr>
          <p:nvPr>
            <p:ph type="subTitle" idx="4294967295"/>
          </p:nvPr>
        </p:nvSpPr>
        <p:spPr>
          <a:xfrm>
            <a:off x="1717675" y="5516563"/>
            <a:ext cx="6858000" cy="395287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277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r">
              <a:buFont typeface="Wingdings 3" pitchFamily="18" charset="2"/>
              <a:buNone/>
              <a:defRPr/>
            </a:pPr>
            <a:r>
              <a:rPr lang="pl-PL" altLang="pl-PL" sz="1800" b="1" dirty="0">
                <a:solidFill>
                  <a:srgbClr val="1462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Aleksander Sobolewski</a:t>
            </a:r>
            <a:endParaRPr lang="pl-PL" altLang="pl-PL" sz="1800" b="1" dirty="0">
              <a:solidFill>
                <a:srgbClr val="1462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067944" y="404664"/>
            <a:ext cx="4680769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Debata: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„Czyste powietrze dla kujawsko-pomorskiego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pl-PL" altLang="pl-PL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Toruń, 17 czerwiec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9A78137-B612-844E-A791-03693CC61777}"/>
              </a:ext>
            </a:extLst>
          </p:cNvPr>
          <p:cNvSpPr txBox="1"/>
          <p:nvPr/>
        </p:nvSpPr>
        <p:spPr>
          <a:xfrm>
            <a:off x="1547664" y="2551837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</a:t>
            </a:r>
          </a:p>
        </p:txBody>
      </p:sp>
    </p:spTree>
    <p:extLst>
      <p:ext uri="{BB962C8B-B14F-4D97-AF65-F5344CB8AC3E}">
        <p14:creationId xmlns:p14="http://schemas.microsoft.com/office/powerpoint/2010/main" val="44038724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3E32344F-3BD4-3549-9C31-EFB6ACE60777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:</a:t>
            </a:r>
          </a:p>
        </p:txBody>
      </p:sp>
      <p:pic>
        <p:nvPicPr>
          <p:cNvPr id="47107" name="Obraz 1">
            <a:extLst>
              <a:ext uri="{FF2B5EF4-FFF2-40B4-BE49-F238E27FC236}">
                <a16:creationId xmlns="" xmlns:a16="http://schemas.microsoft.com/office/drawing/2014/main" id="{838129F6-9236-1942-B073-2DDA967DF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73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539552" y="269384"/>
            <a:ext cx="8280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Ustawa o systemie monitorowania</a:t>
            </a:r>
            <a:br>
              <a:rPr lang="pl-PL" alt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alt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 kontrolowania jakości paliw</a:t>
            </a:r>
            <a:r>
              <a:rPr lang="pl-PL" altLang="pl-PL" sz="2400" b="1" dirty="0">
                <a:solidFill>
                  <a:srgbClr val="002776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altLang="pl-PL" sz="2400" b="1" dirty="0">
                <a:solidFill>
                  <a:srgbClr val="002776"/>
                </a:solidFill>
                <a:latin typeface="+mj-lt"/>
                <a:ea typeface="+mj-ea"/>
                <a:cs typeface="+mj-cs"/>
              </a:rPr>
            </a:br>
            <a:endParaRPr lang="pl-PL" sz="2400" b="1" dirty="0">
              <a:solidFill>
                <a:srgbClr val="00277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39552" y="1500490"/>
            <a:ext cx="81369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Stan prawny</a:t>
            </a:r>
          </a:p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Ustawa z dnia  25 sierpnia 2006 o systemie monitorowania i kontroli jakości paliw </a:t>
            </a:r>
            <a:b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nie obejmowała paliw stałych.</a:t>
            </a:r>
            <a:b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600" dirty="0">
              <a:solidFill>
                <a:srgbClr val="0027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Ustawa z dnia  5 lipca  2018 o zmianie ustawy o systemie monitorowania</a:t>
            </a:r>
            <a:b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kontrolowania  jakości paliw oraz ustawy o Krajowej Administracji Skarbowej: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wprowadza  zasady kontrolowania jakości paliw stałych wprowadzanych do obrotu lub obejmowanych procedurą celną dopuszczenia do obrotu, przeznaczonych </a:t>
            </a:r>
            <a:b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użycia w: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gospodarstwach domowych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instalacjach spalania o nominalnej mocy cieplnej mniejszej niż  1MW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określa rodzaje paliw stałych,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powołuje rozporządzenia w sprawie wymagań jakościowych, metod badania  jakości  oraz sposobu pobierania paliw stałych i wzoru świadectwa jakości paliw stałych.  </a:t>
            </a:r>
          </a:p>
          <a:p>
            <a:pPr algn="just"/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Obwieszczenie Marszałka Sejmu RP  z dnia 26 lutego 2018  w sprawie ogłoszenia jednolitego tekstu ustawy o systemie monitorowania i kontrolowania jakości paliw. </a:t>
            </a:r>
          </a:p>
        </p:txBody>
      </p:sp>
    </p:spTree>
    <p:extLst>
      <p:ext uri="{BB962C8B-B14F-4D97-AF65-F5344CB8AC3E}">
        <p14:creationId xmlns:p14="http://schemas.microsoft.com/office/powerpoint/2010/main" val="408411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931224" cy="990600"/>
          </a:xfrm>
        </p:spPr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Rodzaje paliw węglowych stosowanych </a:t>
            </a:r>
            <a:b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w ogrzewnictwie indywidualnym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6153" y="2060848"/>
            <a:ext cx="764319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węgiel kamienny,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węgiel </a:t>
            </a:r>
            <a:r>
              <a:rPr lang="pl-PL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kompaktowany</a:t>
            </a:r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brykiety i </a:t>
            </a:r>
            <a:r>
              <a:rPr lang="pl-PL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pelety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węglowe,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mieszanki paliwowe/różne węgle,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koks opałowy,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paliwo bezdymne/niskoemisyjne,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flotokoncentraty węglowe,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odpadowe muły węglowe,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paliwa kompozytowe, np. węgiel z biomasą,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węgiel brunatny. </a:t>
            </a:r>
          </a:p>
          <a:p>
            <a:pPr>
              <a:spcBef>
                <a:spcPct val="0"/>
              </a:spcBef>
              <a:buClrTx/>
              <a:buSzTx/>
            </a:pPr>
            <a:endParaRPr lang="pl-PL" altLang="pl-PL" b="1" dirty="0"/>
          </a:p>
        </p:txBody>
      </p:sp>
      <p:pic>
        <p:nvPicPr>
          <p:cNvPr id="222210" name="Picture 2" descr="Podobny obra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24" y="2060848"/>
            <a:ext cx="2988000" cy="2239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0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rostokąt 1">
            <a:extLst>
              <a:ext uri="{FF2B5EF4-FFF2-40B4-BE49-F238E27FC236}">
                <a16:creationId xmlns="" xmlns:a16="http://schemas.microsoft.com/office/drawing/2014/main" id="{D5583609-5DB7-D84D-8893-1CBE15F9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68413"/>
            <a:ext cx="8135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Zgodnie z ustawą z dn. 5 lipca 2018 (Dz.U. 2018 poz. 1654) o zmianie ustawy o systemie monitorowania i kontroli jakości paliw oraz niektórych innych ustaw </a:t>
            </a:r>
          </a:p>
        </p:txBody>
      </p:sp>
      <p:sp>
        <p:nvSpPr>
          <p:cNvPr id="37890" name="Prostokąt 8">
            <a:extLst>
              <a:ext uri="{FF2B5EF4-FFF2-40B4-BE49-F238E27FC236}">
                <a16:creationId xmlns="" xmlns:a16="http://schemas.microsoft.com/office/drawing/2014/main" id="{F94B3E70-A08D-1F46-8AD6-114A99FB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290763"/>
            <a:ext cx="8135938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defRPr/>
            </a:pPr>
            <a:r>
              <a:rPr lang="pl-PL" alt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PALIWO STAŁE TO:</a:t>
            </a:r>
          </a:p>
          <a:p>
            <a:pPr algn="ctr">
              <a:defRPr/>
            </a:pPr>
            <a:endParaRPr lang="pl-PL" altLang="pl-PL" sz="20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węgiel kamienny,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brykiety zawierające co najmniej 85% węgla kamiennego,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 err="1">
                <a:latin typeface="Arial" panose="020B0604020202020204" pitchFamily="34" charset="0"/>
                <a:cs typeface="Arial" panose="020B0604020202020204" pitchFamily="34" charset="0"/>
              </a:rPr>
              <a:t>pelety</a:t>
            </a: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 zawierające co najmniej 85% węgla kamiennego,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produkty w postaci stałej otrzymywane w procesie obróbki termicznej węgla kamiennego lub węgla brunatnego przeznaczone do spalania,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muły węglowe, flotokoncentraty,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biomasa pozyskana z drzew i krzewów oraz biomasa roślinna z rolnictwa,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torf,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węgiel brunatny,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dowolna mieszanina paliw, o których mowa powyżej z dodatkiem lub bez dodatku innych substancji, zawierającą mniej niż 85% węgla kamiennego.</a:t>
            </a:r>
          </a:p>
          <a:p>
            <a:pPr algn="ctr">
              <a:buFont typeface="Arial" charset="0"/>
              <a:buChar char="•"/>
              <a:defRPr/>
            </a:pPr>
            <a:endParaRPr lang="pl-PL" altLang="pl-PL" sz="2000" b="1" dirty="0"/>
          </a:p>
          <a:p>
            <a:pPr algn="ctr">
              <a:buFont typeface="Arial" charset="0"/>
              <a:buChar char="•"/>
              <a:defRPr/>
            </a:pPr>
            <a:endParaRPr lang="pl-PL" altLang="pl-PL" sz="20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943EBA8D-AAFD-B94D-9D75-177CD47021D6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:</a:t>
            </a:r>
          </a:p>
        </p:txBody>
      </p:sp>
    </p:spTree>
    <p:extLst>
      <p:ext uri="{BB962C8B-B14F-4D97-AF65-F5344CB8AC3E}">
        <p14:creationId xmlns:p14="http://schemas.microsoft.com/office/powerpoint/2010/main" val="2172278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0772" y="612366"/>
            <a:ext cx="8229600" cy="792088"/>
          </a:xfrm>
        </p:spPr>
        <p:txBody>
          <a:bodyPr/>
          <a:lstStyle/>
          <a:p>
            <a:pPr lvl="0" algn="ctr"/>
            <a:r>
              <a:rPr lang="pl-PL" sz="2500" dirty="0">
                <a:ea typeface="+mn-ea"/>
                <a:cs typeface="+mn-cs"/>
              </a:rPr>
              <a:t/>
            </a:r>
            <a:br>
              <a:rPr lang="pl-PL" sz="2500" dirty="0">
                <a:ea typeface="+mn-ea"/>
                <a:cs typeface="+mn-cs"/>
              </a:rPr>
            </a:br>
            <a:r>
              <a:rPr lang="pl-PL" sz="2500" dirty="0">
                <a:ea typeface="+mn-ea"/>
                <a:cs typeface="+mn-cs"/>
              </a:rPr>
              <a:t/>
            </a:r>
            <a:br>
              <a:rPr lang="pl-PL" sz="2500" dirty="0">
                <a:ea typeface="+mn-ea"/>
                <a:cs typeface="+mn-cs"/>
              </a:rPr>
            </a:br>
            <a:r>
              <a:rPr lang="pl-PL" sz="2500" dirty="0">
                <a:ea typeface="+mn-ea"/>
                <a:cs typeface="+mn-cs"/>
              </a:rPr>
              <a:t/>
            </a:r>
            <a:br>
              <a:rPr lang="pl-PL" sz="2500" dirty="0">
                <a:ea typeface="+mn-ea"/>
                <a:cs typeface="+mn-cs"/>
              </a:rPr>
            </a:br>
            <a:r>
              <a:rPr lang="pl-PL" sz="2500" dirty="0">
                <a:ea typeface="+mn-ea"/>
                <a:cs typeface="+mn-cs"/>
              </a:rPr>
              <a:t/>
            </a:r>
            <a:br>
              <a:rPr lang="pl-PL" sz="2500" dirty="0">
                <a:ea typeface="+mn-ea"/>
                <a:cs typeface="+mn-cs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Rozporządzenia do ustawy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51520" y="126876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 </a:t>
            </a:r>
            <a:r>
              <a:rPr lang="pl-PL" sz="2400" dirty="0">
                <a:solidFill>
                  <a:srgbClr val="002776"/>
                </a:solidFill>
              </a:rPr>
              <a:t> </a:t>
            </a:r>
            <a:endParaRPr lang="pl-PL" sz="2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39552" y="1362139"/>
            <a:ext cx="8280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Jednolity tekst - ustawa z dnia 25 sierpnia 2006 o  systemie monitorowania i kontrolowania jakości paliw stałych</a:t>
            </a:r>
          </a:p>
          <a:p>
            <a:pPr algn="ctr"/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1520" y="2967335"/>
            <a:ext cx="8568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Rozporządzenia Ministra Energii z dnia 27 września 2018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61" y="3539917"/>
            <a:ext cx="701675" cy="69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10" y="4274219"/>
            <a:ext cx="2249487" cy="20351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68" y="4274219"/>
            <a:ext cx="2249487" cy="20351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261106"/>
            <a:ext cx="2069975" cy="204821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74219"/>
            <a:ext cx="1997967" cy="20351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395535" y="4605820"/>
            <a:ext cx="1853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Rozporządzenie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sprawie sposobu pobierania próbek paliw stałych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396138" y="4611325"/>
            <a:ext cx="220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Rozporządzenie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sprawie metod badania jakości paliw stałych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4612667" y="4567523"/>
            <a:ext cx="2249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Rozporządzenie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w sprawie wzoru świadectwa jakości paliw stałych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94513" y="4509120"/>
            <a:ext cx="2069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Rozporządzenie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sprawie wymagań jakościowych dla paliw stałych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2" y="2216551"/>
            <a:ext cx="701675" cy="69532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9934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1">
            <a:extLst>
              <a:ext uri="{FF2B5EF4-FFF2-40B4-BE49-F238E27FC236}">
                <a16:creationId xmlns="" xmlns:a16="http://schemas.microsoft.com/office/drawing/2014/main" id="{A13BE690-B75B-1A44-B8BF-66EA8C33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1359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912155A7-4DB0-4548-BAE6-ABDFB7F10AA4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:</a:t>
            </a:r>
          </a:p>
        </p:txBody>
      </p:sp>
    </p:spTree>
    <p:extLst>
      <p:ext uri="{BB962C8B-B14F-4D97-AF65-F5344CB8AC3E}">
        <p14:creationId xmlns:p14="http://schemas.microsoft.com/office/powerpoint/2010/main" val="172565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1">
            <a:extLst>
              <a:ext uri="{FF2B5EF4-FFF2-40B4-BE49-F238E27FC236}">
                <a16:creationId xmlns="" xmlns:a16="http://schemas.microsoft.com/office/drawing/2014/main" id="{CE9E96D9-10B1-794A-9836-D684D026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64648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Obraz 4">
            <a:extLst>
              <a:ext uri="{FF2B5EF4-FFF2-40B4-BE49-F238E27FC236}">
                <a16:creationId xmlns="" xmlns:a16="http://schemas.microsoft.com/office/drawing/2014/main" id="{EBCEBFC0-1BE5-DB4A-8F7D-99D6100D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412875"/>
            <a:ext cx="364648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982B25D-1E9E-234C-8B7B-5287C8412705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:</a:t>
            </a:r>
          </a:p>
        </p:txBody>
      </p:sp>
    </p:spTree>
    <p:extLst>
      <p:ext uri="{BB962C8B-B14F-4D97-AF65-F5344CB8AC3E}">
        <p14:creationId xmlns:p14="http://schemas.microsoft.com/office/powerpoint/2010/main" val="320759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1854215"/>
            <a:ext cx="7919665" cy="18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471596"/>
            <a:ext cx="7919665" cy="173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5536" y="1193975"/>
            <a:ext cx="835292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Tabela 5. Wymagania jakościowe dla węgla kamiennego, brykietów lub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peletów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zawierających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co najmniej 85% węgla kamiennego (paliwa stałe o wymiarze ziarna 3÷31,5 mm: 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ekomiał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536" y="3822237"/>
            <a:ext cx="830785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Tabela 6. Wymagania jakościowe dla węgla kamiennego, brykietów lub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peletów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zawierających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co najmniej 85% węgla kamiennego (miały o wymiarze ziarna 1÷31,5 mm: miał I, miał II, miał III)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8DBAF3E-DF8F-F842-B033-BEFA7D0D1CAF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:</a:t>
            </a:r>
          </a:p>
        </p:txBody>
      </p:sp>
    </p:spTree>
    <p:extLst>
      <p:ext uri="{BB962C8B-B14F-4D97-AF65-F5344CB8AC3E}">
        <p14:creationId xmlns:p14="http://schemas.microsoft.com/office/powerpoint/2010/main" val="2180888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ole tekstowe 1">
            <a:extLst>
              <a:ext uri="{FF2B5EF4-FFF2-40B4-BE49-F238E27FC236}">
                <a16:creationId xmlns="" xmlns:a16="http://schemas.microsoft.com/office/drawing/2014/main" id="{F493D604-CA74-B048-AF33-91049567A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35150"/>
            <a:ext cx="41767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Świadectwo jakości paliwa: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pl-PL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pl-PL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Każdy towar wprowadzany do obrotu rynkowego winien posiadać zdefiniowane właściwości użytkowe.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pl-PL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pl-PL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Wymóg konieczny dla kształtowania prawidłowej relacji producent – klient.</a:t>
            </a:r>
          </a:p>
          <a:p>
            <a:pPr marL="0" indent="0" eaLnBrk="1" hangingPunct="1">
              <a:defRPr/>
            </a:pPr>
            <a:endParaRPr lang="pl-PL" altLang="en-US" sz="2200" dirty="0"/>
          </a:p>
        </p:txBody>
      </p:sp>
      <p:pic>
        <p:nvPicPr>
          <p:cNvPr id="52226" name="Obraz 2">
            <a:extLst>
              <a:ext uri="{FF2B5EF4-FFF2-40B4-BE49-F238E27FC236}">
                <a16:creationId xmlns="" xmlns:a16="http://schemas.microsoft.com/office/drawing/2014/main" id="{C3761816-B364-364F-A60B-8B8193CD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341438"/>
            <a:ext cx="3786187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04CC950E-9389-1740-BD95-FB0E33C35555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:</a:t>
            </a:r>
          </a:p>
        </p:txBody>
      </p:sp>
    </p:spTree>
    <p:extLst>
      <p:ext uri="{BB962C8B-B14F-4D97-AF65-F5344CB8AC3E}">
        <p14:creationId xmlns:p14="http://schemas.microsoft.com/office/powerpoint/2010/main" val="389636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DA5789E5-E4D6-7341-A8BE-0B4235B02CC2}"/>
              </a:ext>
            </a:extLst>
          </p:cNvPr>
          <p:cNvSpPr txBox="1"/>
          <p:nvPr/>
        </p:nvSpPr>
        <p:spPr>
          <a:xfrm>
            <a:off x="755576" y="2013228"/>
            <a:ext cx="75608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Wprowadzenie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/ problem „niskiej emisji”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Monitorowanie i kontrola jakości paliw stałych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Kotły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c.o. i ogrzewacze pomieszczeń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Jak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kontrolować przestrzeganie prawa 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="" xmlns:a16="http://schemas.microsoft.com/office/drawing/2014/main" id="{6CF913B3-43DB-6544-8F64-03A811C7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Zawartość prezentacji – o czym będzie ?</a:t>
            </a:r>
            <a:endParaRPr lang="pl-PL" alt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5444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9A78137-B612-844E-A791-03693CC61777}"/>
              </a:ext>
            </a:extLst>
          </p:cNvPr>
          <p:cNvSpPr txBox="1"/>
          <p:nvPr/>
        </p:nvSpPr>
        <p:spPr>
          <a:xfrm>
            <a:off x="1547664" y="2551837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Kotły centralnego ogrzewania </a:t>
            </a:r>
          </a:p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i ogrzewacze pomieszczeń</a:t>
            </a:r>
          </a:p>
        </p:txBody>
      </p:sp>
    </p:spTree>
    <p:extLst>
      <p:ext uri="{BB962C8B-B14F-4D97-AF65-F5344CB8AC3E}">
        <p14:creationId xmlns:p14="http://schemas.microsoft.com/office/powerpoint/2010/main" val="25117965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0" y="1536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endParaRPr lang="en-US" altLang="pl-PL">
              <a:latin typeface="Calibri" pitchFamily="34" charset="0"/>
            </a:endParaRPr>
          </a:p>
        </p:txBody>
      </p:sp>
      <p:sp>
        <p:nvSpPr>
          <p:cNvPr id="21508" name="Rectangle 12"/>
          <p:cNvSpPr>
            <a:spLocks noChangeArrowheads="1"/>
          </p:cNvSpPr>
          <p:nvPr/>
        </p:nvSpPr>
        <p:spPr bwMode="auto">
          <a:xfrm>
            <a:off x="0" y="1536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endParaRPr lang="en-US" altLang="pl-PL">
              <a:latin typeface="Calibri" pitchFamily="34" charset="0"/>
            </a:endParaRPr>
          </a:p>
        </p:txBody>
      </p:sp>
      <p:grpSp>
        <p:nvGrpSpPr>
          <p:cNvPr id="21510" name="Grupa 2"/>
          <p:cNvGrpSpPr>
            <a:grpSpLocks/>
          </p:cNvGrpSpPr>
          <p:nvPr/>
        </p:nvGrpSpPr>
        <p:grpSpPr bwMode="auto">
          <a:xfrm>
            <a:off x="-142875" y="1304925"/>
            <a:ext cx="8261350" cy="3717925"/>
            <a:chOff x="-179420" y="1196975"/>
            <a:chExt cx="8261383" cy="3717925"/>
          </a:xfrm>
        </p:grpSpPr>
        <p:pic>
          <p:nvPicPr>
            <p:cNvPr id="21514" name="Picture 4" descr="DSC01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2276475"/>
              <a:ext cx="1511300" cy="158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5" name="Group 5"/>
            <p:cNvGrpSpPr>
              <a:grpSpLocks/>
            </p:cNvGrpSpPr>
            <p:nvPr/>
          </p:nvGrpSpPr>
          <p:grpSpPr bwMode="auto">
            <a:xfrm>
              <a:off x="2268538" y="1196975"/>
              <a:ext cx="996950" cy="3714750"/>
              <a:chOff x="4715" y="3937"/>
              <a:chExt cx="1571" cy="5851"/>
            </a:xfrm>
          </p:grpSpPr>
          <p:sp>
            <p:nvSpPr>
              <p:cNvPr id="21525" name="Rectangle 6" descr="P0006356"/>
              <p:cNvSpPr>
                <a:spLocks noChangeArrowheads="1"/>
              </p:cNvSpPr>
              <p:nvPr/>
            </p:nvSpPr>
            <p:spPr bwMode="auto">
              <a:xfrm>
                <a:off x="4717" y="6201"/>
                <a:ext cx="1569" cy="1915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9pPr>
              </a:lstStyle>
              <a:p>
                <a:pPr algn="ctr" eaLnBrk="1" hangingPunct="1"/>
                <a:endParaRPr lang="en-GB" altLang="pl-PL">
                  <a:latin typeface="Arial" charset="0"/>
                </a:endParaRPr>
              </a:p>
            </p:txBody>
          </p:sp>
          <p:sp>
            <p:nvSpPr>
              <p:cNvPr id="21526" name="Rectangle 7" descr="104-0453_IMG"/>
              <p:cNvSpPr>
                <a:spLocks noChangeArrowheads="1"/>
              </p:cNvSpPr>
              <p:nvPr/>
            </p:nvSpPr>
            <p:spPr bwMode="auto">
              <a:xfrm>
                <a:off x="4715" y="5605"/>
                <a:ext cx="1569" cy="590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9pPr>
              </a:lstStyle>
              <a:p>
                <a:pPr algn="ctr" eaLnBrk="1" hangingPunct="1"/>
                <a:endParaRPr lang="en-GB" altLang="pl-PL">
                  <a:latin typeface="Arial" charset="0"/>
                </a:endParaRPr>
              </a:p>
            </p:txBody>
          </p:sp>
          <p:sp>
            <p:nvSpPr>
              <p:cNvPr id="21527" name="Text Box 8"/>
              <p:cNvSpPr txBox="1">
                <a:spLocks noChangeArrowheads="1"/>
              </p:cNvSpPr>
              <p:nvPr/>
            </p:nvSpPr>
            <p:spPr bwMode="auto">
              <a:xfrm>
                <a:off x="4955" y="7068"/>
                <a:ext cx="1131" cy="57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9pPr>
              </a:lstStyle>
              <a:p>
                <a:pPr algn="ctr"/>
                <a:r>
                  <a:rPr lang="pl-PL" altLang="pl-PL" sz="1000" b="1">
                    <a:solidFill>
                      <a:srgbClr val="FFFFFF"/>
                    </a:solidFill>
                    <a:latin typeface="Calibri" pitchFamily="34" charset="0"/>
                    <a:cs typeface="Times New Roman" pitchFamily="18" charset="0"/>
                  </a:rPr>
                  <a:t>złoże paliwa</a:t>
                </a:r>
                <a:endParaRPr lang="pl-PL" altLang="pl-PL">
                  <a:latin typeface="Calibri" pitchFamily="34" charset="0"/>
                </a:endParaRPr>
              </a:p>
            </p:txBody>
          </p:sp>
          <p:pic>
            <p:nvPicPr>
              <p:cNvPr id="21528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682" y="4365"/>
                <a:ext cx="1665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9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670" y="8543"/>
                <a:ext cx="1680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16" name="Picture 14" descr="104-0453_IM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2276475"/>
              <a:ext cx="1511300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7" name="Group 15"/>
            <p:cNvGrpSpPr>
              <a:grpSpLocks/>
            </p:cNvGrpSpPr>
            <p:nvPr/>
          </p:nvGrpSpPr>
          <p:grpSpPr bwMode="auto">
            <a:xfrm>
              <a:off x="6948488" y="2276475"/>
              <a:ext cx="1133475" cy="2638425"/>
              <a:chOff x="4848" y="5845"/>
              <a:chExt cx="1786" cy="4156"/>
            </a:xfrm>
          </p:grpSpPr>
          <p:sp>
            <p:nvSpPr>
              <p:cNvPr id="21520" name="Rectangle 16" descr="104-0453_IMG"/>
              <p:cNvSpPr>
                <a:spLocks noChangeArrowheads="1"/>
              </p:cNvSpPr>
              <p:nvPr/>
            </p:nvSpPr>
            <p:spPr bwMode="auto">
              <a:xfrm>
                <a:off x="4955" y="5845"/>
                <a:ext cx="1569" cy="590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9pPr>
              </a:lstStyle>
              <a:p>
                <a:pPr algn="ctr" eaLnBrk="1" hangingPunct="1"/>
                <a:endParaRPr lang="en-GB" altLang="pl-PL">
                  <a:latin typeface="Arial" charset="0"/>
                </a:endParaRPr>
              </a:p>
            </p:txBody>
          </p:sp>
          <p:sp>
            <p:nvSpPr>
              <p:cNvPr id="21521" name="Rectangle 17" descr="P0006356"/>
              <p:cNvSpPr>
                <a:spLocks noChangeArrowheads="1"/>
              </p:cNvSpPr>
              <p:nvPr/>
            </p:nvSpPr>
            <p:spPr bwMode="auto">
              <a:xfrm>
                <a:off x="4957" y="6441"/>
                <a:ext cx="1569" cy="1915"/>
              </a:xfrm>
              <a:prstGeom prst="rect">
                <a:avLst/>
              </a:prstGeom>
              <a:blipFill dpi="0" rotWithShape="1">
                <a:blip r:embed="rId9"/>
                <a:srcRect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9pPr>
              </a:lstStyle>
              <a:p>
                <a:pPr algn="ctr" eaLnBrk="1" hangingPunct="1"/>
                <a:endParaRPr lang="en-GB" altLang="pl-PL">
                  <a:latin typeface="Arial" charset="0"/>
                </a:endParaRPr>
              </a:p>
            </p:txBody>
          </p:sp>
          <p:sp>
            <p:nvSpPr>
              <p:cNvPr id="21522" name="Text Box 18"/>
              <p:cNvSpPr txBox="1">
                <a:spLocks noChangeArrowheads="1"/>
              </p:cNvSpPr>
              <p:nvPr/>
            </p:nvSpPr>
            <p:spPr bwMode="auto">
              <a:xfrm>
                <a:off x="5195" y="7308"/>
                <a:ext cx="1131" cy="57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yriad Pro" pitchFamily="34" charset="0"/>
                  </a:defRPr>
                </a:lvl9pPr>
              </a:lstStyle>
              <a:p>
                <a:pPr algn="ctr"/>
                <a:r>
                  <a:rPr lang="pl-PL" altLang="pl-PL" sz="1000" b="1">
                    <a:solidFill>
                      <a:srgbClr val="FFFFFF"/>
                    </a:solidFill>
                    <a:latin typeface="Calibri" pitchFamily="34" charset="0"/>
                    <a:cs typeface="Times New Roman" pitchFamily="18" charset="0"/>
                  </a:rPr>
                  <a:t>złoże paliwa</a:t>
                </a:r>
                <a:endParaRPr lang="pl-PL" altLang="pl-PL">
                  <a:latin typeface="Calibri" pitchFamily="34" charset="0"/>
                </a:endParaRPr>
              </a:p>
            </p:txBody>
          </p:sp>
          <p:pic>
            <p:nvPicPr>
              <p:cNvPr id="21523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413" y="8771"/>
                <a:ext cx="1665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4" name="Picture 2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5389" y="8756"/>
                <a:ext cx="1680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18" name="Text Box 23"/>
            <p:cNvSpPr txBox="1">
              <a:spLocks noChangeArrowheads="1"/>
            </p:cNvSpPr>
            <p:nvPr/>
          </p:nvSpPr>
          <p:spPr bwMode="auto">
            <a:xfrm>
              <a:off x="4964115" y="4035430"/>
              <a:ext cx="160180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l-PL" altLang="pl-PL" sz="1600" b="1" dirty="0">
                  <a:latin typeface="Arial" charset="0"/>
                </a:rPr>
                <a:t>spalanie </a:t>
              </a:r>
              <a:br>
                <a:rPr lang="pl-PL" altLang="pl-PL" sz="1600" b="1" dirty="0">
                  <a:latin typeface="Arial" charset="0"/>
                </a:rPr>
              </a:br>
              <a:r>
                <a:rPr lang="pl-PL" altLang="pl-PL" sz="1600" b="1" dirty="0">
                  <a:latin typeface="Arial" charset="0"/>
                </a:rPr>
                <a:t>współprądowe</a:t>
              </a:r>
            </a:p>
          </p:txBody>
        </p:sp>
        <p:sp>
          <p:nvSpPr>
            <p:cNvPr id="21519" name="Text Box 24"/>
            <p:cNvSpPr txBox="1">
              <a:spLocks noChangeArrowheads="1"/>
            </p:cNvSpPr>
            <p:nvPr/>
          </p:nvSpPr>
          <p:spPr bwMode="auto">
            <a:xfrm>
              <a:off x="-179420" y="4035430"/>
              <a:ext cx="26432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l-PL" altLang="pl-PL" sz="1600" b="1" dirty="0">
                  <a:latin typeface="Arial" charset="0"/>
                </a:rPr>
                <a:t>spalanie </a:t>
              </a:r>
              <a:br>
                <a:rPr lang="pl-PL" altLang="pl-PL" sz="1600" b="1" dirty="0">
                  <a:latin typeface="Arial" charset="0"/>
                </a:rPr>
              </a:br>
              <a:r>
                <a:rPr lang="pl-PL" altLang="pl-PL" sz="1600" b="1" dirty="0">
                  <a:latin typeface="Arial" charset="0"/>
                </a:rPr>
                <a:t>przeciwprądowe</a:t>
              </a:r>
            </a:p>
          </p:txBody>
        </p:sp>
      </p:grpSp>
      <p:sp>
        <p:nvSpPr>
          <p:cNvPr id="76824" name="pole tekstowe 24"/>
          <p:cNvSpPr txBox="1">
            <a:spLocks noChangeArrowheads="1"/>
          </p:cNvSpPr>
          <p:nvPr/>
        </p:nvSpPr>
        <p:spPr bwMode="auto">
          <a:xfrm>
            <a:off x="0" y="5357813"/>
            <a:ext cx="4788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pl-PL" altLang="pl-PL" sz="2000" b="1" dirty="0">
                <a:latin typeface="Arial" charset="0"/>
              </a:rPr>
              <a:t>niekontrolowane warunki spalania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pl-PL" altLang="pl-PL" sz="2000" b="1" u="sng" dirty="0">
                <a:solidFill>
                  <a:srgbClr val="FF6600"/>
                </a:solidFill>
                <a:latin typeface="Arial" charset="0"/>
              </a:rPr>
              <a:t>DUŻA EMISJA</a:t>
            </a:r>
          </a:p>
        </p:txBody>
      </p:sp>
      <p:sp>
        <p:nvSpPr>
          <p:cNvPr id="76825" name="pole tekstowe 25"/>
          <p:cNvSpPr txBox="1">
            <a:spLocks noChangeArrowheads="1"/>
          </p:cNvSpPr>
          <p:nvPr/>
        </p:nvSpPr>
        <p:spPr bwMode="auto">
          <a:xfrm>
            <a:off x="4788024" y="5357813"/>
            <a:ext cx="43559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pl-PL" altLang="pl-PL" sz="2000" b="1" dirty="0">
                <a:latin typeface="Arial" charset="0"/>
              </a:rPr>
              <a:t>kontrolowane warunki spalania</a:t>
            </a:r>
          </a:p>
          <a:p>
            <a:pPr marL="342900" indent="-342900"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sz="2000" b="1" u="sng" dirty="0">
                <a:solidFill>
                  <a:srgbClr val="33CC33"/>
                </a:solidFill>
                <a:latin typeface="Arial" charset="0"/>
              </a:rPr>
              <a:t>MAŁA EMISJA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Teoria procesu spalania – czyli skąd bierze się problem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4" grpId="0"/>
      <p:bldP spid="768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upa 2"/>
          <p:cNvGrpSpPr>
            <a:grpSpLocks/>
          </p:cNvGrpSpPr>
          <p:nvPr/>
        </p:nvGrpSpPr>
        <p:grpSpPr bwMode="auto">
          <a:xfrm>
            <a:off x="611188" y="1304950"/>
            <a:ext cx="7883411" cy="5038080"/>
            <a:chOff x="611188" y="1125538"/>
            <a:chExt cx="7886200" cy="5038080"/>
          </a:xfrm>
        </p:grpSpPr>
        <p:sp>
          <p:nvSpPr>
            <p:cNvPr id="125956" name="Text Box 4"/>
            <p:cNvSpPr txBox="1">
              <a:spLocks noChangeArrowheads="1"/>
            </p:cNvSpPr>
            <p:nvPr/>
          </p:nvSpPr>
          <p:spPr bwMode="auto">
            <a:xfrm>
              <a:off x="611188" y="1125538"/>
              <a:ext cx="2017712" cy="925512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dirty="0">
                  <a:latin typeface="+mn-lt"/>
                </a:rPr>
                <a:t>paliwo </a:t>
              </a:r>
            </a:p>
            <a:p>
              <a:pPr algn="ctr">
                <a:defRPr/>
              </a:pPr>
              <a:r>
                <a:rPr lang="pl-PL" dirty="0">
                  <a:latin typeface="+mn-lt"/>
                </a:rPr>
                <a:t>+ </a:t>
              </a:r>
            </a:p>
            <a:p>
              <a:pPr algn="ctr">
                <a:defRPr/>
              </a:pPr>
              <a:r>
                <a:rPr lang="pl-PL" dirty="0">
                  <a:latin typeface="+mn-lt"/>
                </a:rPr>
                <a:t>powietrze</a:t>
              </a:r>
            </a:p>
          </p:txBody>
        </p:sp>
        <p:sp>
          <p:nvSpPr>
            <p:cNvPr id="36870" name="Text Box 5"/>
            <p:cNvSpPr txBox="1">
              <a:spLocks noChangeArrowheads="1"/>
            </p:cNvSpPr>
            <p:nvPr/>
          </p:nvSpPr>
          <p:spPr bwMode="auto">
            <a:xfrm>
              <a:off x="3419475" y="1196975"/>
              <a:ext cx="2017713" cy="650875"/>
            </a:xfrm>
            <a:prstGeom prst="rect">
              <a:avLst/>
            </a:prstGeom>
            <a:gradFill rotWithShape="1">
              <a:gsLst>
                <a:gs pos="0">
                  <a:srgbClr val="762525"/>
                </a:gs>
                <a:gs pos="5000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800" dirty="0">
                  <a:latin typeface="+mn-lt"/>
                </a:rPr>
                <a:t>strefa wysokich temperatur</a:t>
              </a:r>
            </a:p>
          </p:txBody>
        </p:sp>
        <p:sp>
          <p:nvSpPr>
            <p:cNvPr id="36871" name="Line 6"/>
            <p:cNvSpPr>
              <a:spLocks noChangeShapeType="1"/>
            </p:cNvSpPr>
            <p:nvPr/>
          </p:nvSpPr>
          <p:spPr bwMode="auto">
            <a:xfrm>
              <a:off x="3492500" y="1989138"/>
              <a:ext cx="1871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4067175" y="1989138"/>
              <a:ext cx="5762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pl-PL" sz="1400" dirty="0">
                  <a:latin typeface="+mn-lt"/>
                </a:rPr>
                <a:t>czas</a:t>
              </a:r>
            </a:p>
          </p:txBody>
        </p:sp>
        <p:sp>
          <p:nvSpPr>
            <p:cNvPr id="125961" name="Text Box 9"/>
            <p:cNvSpPr txBox="1">
              <a:spLocks noChangeArrowheads="1"/>
            </p:cNvSpPr>
            <p:nvPr/>
          </p:nvSpPr>
          <p:spPr bwMode="auto">
            <a:xfrm>
              <a:off x="6227763" y="1268413"/>
              <a:ext cx="2017712" cy="3762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accent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dirty="0">
                  <a:latin typeface="+mn-lt"/>
                </a:rPr>
                <a:t>spaliny</a:t>
              </a:r>
            </a:p>
          </p:txBody>
        </p:sp>
        <p:sp>
          <p:nvSpPr>
            <p:cNvPr id="36874" name="Line 10"/>
            <p:cNvSpPr>
              <a:spLocks noChangeShapeType="1"/>
            </p:cNvSpPr>
            <p:nvPr/>
          </p:nvSpPr>
          <p:spPr bwMode="auto">
            <a:xfrm>
              <a:off x="2700338" y="1557338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>
              <a:off x="5508625" y="1484313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36876" name="Object 14"/>
            <p:cNvGraphicFramePr>
              <a:graphicFrameLocks noChangeAspect="1"/>
            </p:cNvGraphicFramePr>
            <p:nvPr/>
          </p:nvGraphicFramePr>
          <p:xfrm>
            <a:off x="4535987" y="2457500"/>
            <a:ext cx="3961401" cy="3705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905" name="Obraz - mapa bitowa" r:id="rId4" imgW="6857143" imgH="6419048" progId="Paint.Picture">
                    <p:embed/>
                  </p:oleObj>
                </mc:Choice>
                <mc:Fallback>
                  <p:oleObj name="Obraz - mapa bitowa" r:id="rId4" imgW="6857143" imgH="6419048" progId="Paint.Picture">
                    <p:embed/>
                    <p:pic>
                      <p:nvPicPr>
                        <p:cNvPr id="36876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5987" y="2457500"/>
                          <a:ext cx="3961401" cy="3705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7" name="Object 15"/>
            <p:cNvGraphicFramePr>
              <a:graphicFrameLocks noChangeAspect="1"/>
            </p:cNvGraphicFramePr>
            <p:nvPr/>
          </p:nvGraphicFramePr>
          <p:xfrm>
            <a:off x="611188" y="2293938"/>
            <a:ext cx="3673299" cy="3869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906" name="Obraz - mapa bitowa" r:id="rId6" imgW="6601746" imgH="6954221" progId="Paint.Picture">
                    <p:embed/>
                  </p:oleObj>
                </mc:Choice>
                <mc:Fallback>
                  <p:oleObj name="Obraz - mapa bitowa" r:id="rId6" imgW="6601746" imgH="6954221" progId="Paint.Picture">
                    <p:embed/>
                    <p:pic>
                      <p:nvPicPr>
                        <p:cNvPr id="36877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188" y="2293938"/>
                          <a:ext cx="3673299" cy="38696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8" name="Text Box 16"/>
            <p:cNvSpPr txBox="1">
              <a:spLocks noChangeArrowheads="1"/>
            </p:cNvSpPr>
            <p:nvPr/>
          </p:nvSpPr>
          <p:spPr bwMode="auto">
            <a:xfrm>
              <a:off x="5377508" y="5729291"/>
              <a:ext cx="23050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pl-PL" sz="1400" b="1" dirty="0">
                  <a:latin typeface="+mn-lt"/>
                </a:rPr>
                <a:t>spalanie współprądowe</a:t>
              </a:r>
            </a:p>
          </p:txBody>
        </p:sp>
        <p:sp>
          <p:nvSpPr>
            <p:cNvPr id="36879" name="Text Box 17"/>
            <p:cNvSpPr txBox="1">
              <a:spLocks noChangeArrowheads="1"/>
            </p:cNvSpPr>
            <p:nvPr/>
          </p:nvSpPr>
          <p:spPr bwMode="auto">
            <a:xfrm>
              <a:off x="1047325" y="5729291"/>
              <a:ext cx="2736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pl-PL" sz="1400" b="1" dirty="0">
                  <a:latin typeface="+mn-lt"/>
                </a:rPr>
                <a:t>spalanie przeciwprądowe</a:t>
              </a:r>
            </a:p>
          </p:txBody>
        </p:sp>
      </p:grpSp>
      <p:sp>
        <p:nvSpPr>
          <p:cNvPr id="17" name="Tytuł 1">
            <a:extLst>
              <a:ext uri="{FF2B5EF4-FFF2-40B4-BE49-F238E27FC236}">
                <a16:creationId xmlns="" xmlns:a16="http://schemas.microsoft.com/office/drawing/2014/main" id="{02435745-6C59-3E42-8E6D-41D940549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Teoria procesu spalania – czyli skąd bierze się problem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6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A17BF542-DED7-574F-B682-94FE6E5FC63C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Wymagania dla kotłów na paliwo stałe :</a:t>
            </a:r>
          </a:p>
        </p:txBody>
      </p:sp>
      <p:sp>
        <p:nvSpPr>
          <p:cNvPr id="54275" name="Prostokąt 1">
            <a:extLst>
              <a:ext uri="{FF2B5EF4-FFF2-40B4-BE49-F238E27FC236}">
                <a16:creationId xmlns="" xmlns:a16="http://schemas.microsoft.com/office/drawing/2014/main" id="{99A9790C-2860-714D-825B-E4F1B98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506538"/>
            <a:ext cx="53641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sz="4400">
                <a:latin typeface="TimesNewRoman"/>
              </a:rPr>
              <a:t>DZIENNIK USTAW </a:t>
            </a:r>
            <a:r>
              <a:rPr lang="pl-PL" altLang="pl-PL" sz="2600">
                <a:latin typeface="TimesNewRoman"/>
              </a:rPr>
              <a:t>RZECZYPOSPOLITEJ POLSKIEJ </a:t>
            </a:r>
            <a:endParaRPr lang="pl-PL" altLang="pl-PL" sz="2600"/>
          </a:p>
        </p:txBody>
      </p:sp>
      <p:pic>
        <p:nvPicPr>
          <p:cNvPr id="54276" name="Picture 1" descr="page1image1798912">
            <a:extLst>
              <a:ext uri="{FF2B5EF4-FFF2-40B4-BE49-F238E27FC236}">
                <a16:creationId xmlns="" xmlns:a16="http://schemas.microsoft.com/office/drawing/2014/main" id="{56EFE853-23AB-764B-A25C-B8DC054B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73213"/>
            <a:ext cx="11414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Prostokąt 2">
            <a:extLst>
              <a:ext uri="{FF2B5EF4-FFF2-40B4-BE49-F238E27FC236}">
                <a16:creationId xmlns="" xmlns:a16="http://schemas.microsoft.com/office/drawing/2014/main" id="{91DF3458-80E4-1B4A-BC40-09A21FFB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244850"/>
            <a:ext cx="75247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pl-PL" altLang="pl-PL" sz="2000">
                <a:latin typeface="TimesNewRoman"/>
              </a:rPr>
              <a:t>Warszawa, dnia 5 września 2017 r. </a:t>
            </a:r>
          </a:p>
          <a:p>
            <a:pPr algn="ctr"/>
            <a:r>
              <a:rPr lang="pl-PL" altLang="pl-PL" sz="2000">
                <a:latin typeface="TimesNewRoman"/>
              </a:rPr>
              <a:t>Poz. 1690 </a:t>
            </a:r>
            <a:endParaRPr lang="pl-PL" altLang="pl-PL" sz="2000"/>
          </a:p>
          <a:p>
            <a:pPr algn="ctr"/>
            <a:endParaRPr lang="pl-PL" altLang="pl-PL">
              <a:latin typeface="TimesNewRoman,Bold"/>
            </a:endParaRPr>
          </a:p>
          <a:p>
            <a:pPr algn="ctr"/>
            <a:r>
              <a:rPr lang="pl-PL" altLang="pl-PL" sz="2000" b="1">
                <a:latin typeface="TimesNewRoman,Bold"/>
              </a:rPr>
              <a:t>ROZPORZĄDZENIE </a:t>
            </a:r>
          </a:p>
          <a:p>
            <a:pPr algn="ctr"/>
            <a:r>
              <a:rPr lang="pl-PL" altLang="pl-PL" sz="2000" b="1">
                <a:latin typeface="TimesNewRoman,Bold"/>
              </a:rPr>
              <a:t>MINISTRA ROZWOJU I FINANSÓW</a:t>
            </a:r>
            <a:endParaRPr lang="pl-PL" altLang="pl-PL" sz="2000" b="1"/>
          </a:p>
          <a:p>
            <a:pPr algn="ctr"/>
            <a:r>
              <a:rPr lang="pl-PL" altLang="pl-PL">
                <a:latin typeface="TimesNewRoman"/>
              </a:rPr>
              <a:t>z dnia 1 sierpnia 2017 r. </a:t>
            </a:r>
          </a:p>
          <a:p>
            <a:pPr algn="ctr"/>
            <a:endParaRPr lang="pl-PL" altLang="pl-PL"/>
          </a:p>
          <a:p>
            <a:pPr algn="ctr"/>
            <a:r>
              <a:rPr lang="pl-PL" altLang="pl-PL" sz="2400" b="1">
                <a:latin typeface="TimesNewRoman,Bold"/>
              </a:rPr>
              <a:t>w sprawie wymagań dla kotłów na paliwo stałe</a:t>
            </a:r>
            <a:endParaRPr lang="pl-PL" altLang="pl-PL" sz="2400" b="1"/>
          </a:p>
        </p:txBody>
      </p:sp>
    </p:spTree>
    <p:extLst>
      <p:ext uri="{BB962C8B-B14F-4D97-AF65-F5344CB8AC3E}">
        <p14:creationId xmlns:p14="http://schemas.microsoft.com/office/powerpoint/2010/main" val="3310811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20">
            <a:extLst>
              <a:ext uri="{FF2B5EF4-FFF2-40B4-BE49-F238E27FC236}">
                <a16:creationId xmlns="" xmlns:a16="http://schemas.microsoft.com/office/drawing/2014/main" id="{E2414962-46A8-B94D-809B-5BE160B3F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41438"/>
            <a:ext cx="8207375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Verdana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2000" b="1" u="sng">
                <a:latin typeface="Arial" charset="0"/>
              </a:rPr>
              <a:t>Dyrektywa „Ecodesign”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1800" b="1">
                <a:latin typeface="Arial" charset="0"/>
              </a:rPr>
              <a:t>DYREKTYWA PARLAMENTU EUROPEJSKIEGO I RADY 2009/125/WE </a:t>
            </a:r>
            <a:br>
              <a:rPr lang="pl-PL" altLang="pl-PL" sz="1800" b="1">
                <a:latin typeface="Arial" charset="0"/>
              </a:rPr>
            </a:br>
            <a:r>
              <a:rPr lang="pl-PL" altLang="pl-PL" sz="1800" b="1">
                <a:latin typeface="Arial" charset="0"/>
              </a:rPr>
              <a:t>z dnia 21 października 2009 r. ustanawiająca ogólne zasady ustalania wymogów dotyczących ekoprojektu dla produktów związanych z energią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1800" b="1" u="sng">
                <a:latin typeface="Arial" charset="0"/>
              </a:rPr>
              <a:t>Rozporządzenie wykonawcze: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1800" b="1">
                <a:latin typeface="Arial" charset="0"/>
              </a:rPr>
              <a:t>ROZPORZĄDZENIE KOMISJI (UE) 2015/1189 z dnia 28 kwietnia 2015 r. </a:t>
            </a:r>
            <a:br>
              <a:rPr lang="pl-PL" altLang="pl-PL" sz="1800" b="1">
                <a:latin typeface="Arial" charset="0"/>
              </a:rPr>
            </a:br>
            <a:r>
              <a:rPr lang="pl-PL" altLang="pl-PL" sz="1800" b="1">
                <a:latin typeface="Arial" charset="0"/>
              </a:rPr>
              <a:t>w sprawie wykonania dyrektywy Parlamentu Europejskiego i Rady 2009/125/WE w odniesieniu do wymogów dla kotłów na paliwo stałe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pl-PL" altLang="pl-PL" sz="1800" b="1">
              <a:latin typeface="Arial" charset="0"/>
            </a:endParaRPr>
          </a:p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pl-PL" altLang="pl-PL" sz="1800"/>
          </a:p>
        </p:txBody>
      </p:sp>
      <p:sp>
        <p:nvSpPr>
          <p:cNvPr id="71685" name="Rectangle 5">
            <a:extLst>
              <a:ext uri="{FF2B5EF4-FFF2-40B4-BE49-F238E27FC236}">
                <a16:creationId xmlns="" xmlns:a16="http://schemas.microsoft.com/office/drawing/2014/main" id="{1CC1A770-7AEE-3848-B0D0-F545942CF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652963"/>
            <a:ext cx="85105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l-PL" altLang="pl-PL" sz="2000" b="1">
                <a:solidFill>
                  <a:srgbClr val="EF2C17"/>
                </a:solidFill>
                <a:latin typeface="Arial" charset="0"/>
              </a:rPr>
              <a:t>Od dnia 1 stycznia 2020 r. zgodnie z rozporządzeniem kotły na paliwo stałe muszą spełniać m.in. wymogi odnośnie sprawności </a:t>
            </a:r>
            <a:br>
              <a:rPr lang="pl-PL" altLang="pl-PL" sz="2000" b="1">
                <a:solidFill>
                  <a:srgbClr val="EF2C17"/>
                </a:solidFill>
                <a:latin typeface="Arial" charset="0"/>
              </a:rPr>
            </a:br>
            <a:r>
              <a:rPr lang="pl-PL" altLang="pl-PL" sz="2000" b="1">
                <a:solidFill>
                  <a:srgbClr val="EF2C17"/>
                </a:solidFill>
                <a:latin typeface="Arial" charset="0"/>
              </a:rPr>
              <a:t>i emisji zanieczyszczeń.</a:t>
            </a:r>
            <a:r>
              <a:rPr lang="pl-PL" altLang="pl-PL" sz="2000" b="1">
                <a:solidFill>
                  <a:srgbClr val="EF2C17"/>
                </a:solidFill>
                <a:latin typeface="Myriad Pro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858C0C4-218D-D74F-9906-7CAF4E52B656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Wymagania dla kotłów na paliwo stałe :</a:t>
            </a:r>
          </a:p>
        </p:txBody>
      </p:sp>
    </p:spTree>
    <p:extLst>
      <p:ext uri="{BB962C8B-B14F-4D97-AF65-F5344CB8AC3E}">
        <p14:creationId xmlns:p14="http://schemas.microsoft.com/office/powerpoint/2010/main" val="3990320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>
            <a:extLst>
              <a:ext uri="{FF2B5EF4-FFF2-40B4-BE49-F238E27FC236}">
                <a16:creationId xmlns="" xmlns:a16="http://schemas.microsoft.com/office/drawing/2014/main" id="{213EF335-05DD-264F-A3EB-963D079B0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96975"/>
            <a:ext cx="4811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l-PL" altLang="pl-PL" sz="1200" b="1">
                <a:latin typeface="+mn-lt"/>
              </a:rPr>
              <a:t>Graniczne wartości emisji zanieczyszczeń wg PN-EN 303-5:2012</a:t>
            </a:r>
          </a:p>
        </p:txBody>
      </p:sp>
      <p:sp>
        <p:nvSpPr>
          <p:cNvPr id="72994" name="Line 290">
            <a:extLst>
              <a:ext uri="{FF2B5EF4-FFF2-40B4-BE49-F238E27FC236}">
                <a16:creationId xmlns="" xmlns:a16="http://schemas.microsoft.com/office/drawing/2014/main" id="{93BCA261-E176-CD46-BDAE-B36C78EC6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6625" y="17129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l-PL">
              <a:latin typeface="Myriad Pro" charset="0"/>
            </a:endParaRPr>
          </a:p>
        </p:txBody>
      </p:sp>
      <p:sp>
        <p:nvSpPr>
          <p:cNvPr id="73499" name="Rectangle 795">
            <a:extLst>
              <a:ext uri="{FF2B5EF4-FFF2-40B4-BE49-F238E27FC236}">
                <a16:creationId xmlns="" xmlns:a16="http://schemas.microsoft.com/office/drawing/2014/main" id="{45A87334-70C3-9445-A218-05ABA1BA5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4291013"/>
            <a:ext cx="5291138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l-PL" altLang="pl-PL" sz="1200" b="1" dirty="0">
                <a:latin typeface="+mn-lt"/>
              </a:rPr>
              <a:t>Graniczne wartości emisji zanieczyszczeń wg Dyrektywy "</a:t>
            </a:r>
            <a:r>
              <a:rPr lang="pl-PL" altLang="pl-PL" sz="1200" b="1" dirty="0" err="1">
                <a:latin typeface="+mn-lt"/>
              </a:rPr>
              <a:t>Ecodesign</a:t>
            </a:r>
            <a:r>
              <a:rPr lang="pl-PL" altLang="pl-PL" sz="1200" b="1" dirty="0">
                <a:latin typeface="+mn-lt"/>
              </a:rPr>
              <a:t>"</a:t>
            </a:r>
          </a:p>
        </p:txBody>
      </p:sp>
      <p:sp>
        <p:nvSpPr>
          <p:cNvPr id="73784" name="Line 1080">
            <a:extLst>
              <a:ext uri="{FF2B5EF4-FFF2-40B4-BE49-F238E27FC236}">
                <a16:creationId xmlns="" xmlns:a16="http://schemas.microsoft.com/office/drawing/2014/main" id="{21A9BF08-A11D-A44D-8E09-5C0F47780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7129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l-PL">
              <a:latin typeface="Myriad Pro" charset="0"/>
            </a:endParaRPr>
          </a:p>
        </p:txBody>
      </p:sp>
      <p:graphicFrame>
        <p:nvGraphicFramePr>
          <p:cNvPr id="57349" name="Object 1585">
            <a:extLst>
              <a:ext uri="{FF2B5EF4-FFF2-40B4-BE49-F238E27FC236}">
                <a16:creationId xmlns="" xmlns:a16="http://schemas.microsoft.com/office/drawing/2014/main" id="{350F30BA-D755-E74D-BF59-505C0663CA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200" y="1274763"/>
          <a:ext cx="7929563" cy="287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1" name="Dokument" r:id="rId4" imgW="8064500" imgH="2908300" progId="Word.Document.8">
                  <p:embed/>
                </p:oleObj>
              </mc:Choice>
              <mc:Fallback>
                <p:oleObj name="Dokument" r:id="rId4" imgW="8064500" imgH="2908300" progId="Word.Document.8">
                  <p:embed/>
                  <p:pic>
                    <p:nvPicPr>
                      <p:cNvPr id="57349" name="Object 1585">
                        <a:extLst>
                          <a:ext uri="{FF2B5EF4-FFF2-40B4-BE49-F238E27FC236}">
                            <a16:creationId xmlns="" xmlns:a16="http://schemas.microsoft.com/office/drawing/2014/main" id="{350F30BA-D755-E74D-BF59-505C0663CA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274763"/>
                        <a:ext cx="7929563" cy="287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0" name="Object 1587">
            <a:extLst>
              <a:ext uri="{FF2B5EF4-FFF2-40B4-BE49-F238E27FC236}">
                <a16:creationId xmlns="" xmlns:a16="http://schemas.microsoft.com/office/drawing/2014/main" id="{B162F2E9-4802-BF44-9C9C-BAD4B089D7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96875" y="4581525"/>
          <a:ext cx="7629525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92" name="Dokument" r:id="rId6" imgW="7772400" imgH="1714500" progId="Word.Document.8">
                  <p:embed/>
                </p:oleObj>
              </mc:Choice>
              <mc:Fallback>
                <p:oleObj name="Dokument" r:id="rId6" imgW="7772400" imgH="1714500" progId="Word.Document.8">
                  <p:embed/>
                  <p:pic>
                    <p:nvPicPr>
                      <p:cNvPr id="57350" name="Object 1587">
                        <a:extLst>
                          <a:ext uri="{FF2B5EF4-FFF2-40B4-BE49-F238E27FC236}">
                            <a16:creationId xmlns="" xmlns:a16="http://schemas.microsoft.com/office/drawing/2014/main" id="{B162F2E9-4802-BF44-9C9C-BAD4B089D7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875" y="4581525"/>
                        <a:ext cx="7629525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3" name="Text Box 1588">
            <a:extLst>
              <a:ext uri="{FF2B5EF4-FFF2-40B4-BE49-F238E27FC236}">
                <a16:creationId xmlns="" xmlns:a16="http://schemas.microsoft.com/office/drawing/2014/main" id="{253609B6-2188-5A46-9E0E-0762159CC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724400"/>
            <a:ext cx="2592388" cy="5048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defRPr/>
            </a:pPr>
            <a:r>
              <a:rPr lang="pl-PL" altLang="pl-PL" sz="900" b="1" dirty="0">
                <a:latin typeface="+mn-lt"/>
              </a:rPr>
              <a:t>Emisja sezonowa E</a:t>
            </a:r>
            <a:r>
              <a:rPr lang="pl-PL" altLang="pl-PL" sz="900" b="1" baseline="-25000" dirty="0">
                <a:latin typeface="+mn-lt"/>
              </a:rPr>
              <a:t>s</a:t>
            </a:r>
            <a:r>
              <a:rPr lang="pl-PL" altLang="pl-PL" sz="900" b="1" dirty="0">
                <a:latin typeface="+mn-lt"/>
              </a:rPr>
              <a:t> (CO, OGC, pył, </a:t>
            </a:r>
            <a:r>
              <a:rPr lang="pl-PL" altLang="pl-PL" sz="900" b="1" dirty="0" err="1">
                <a:latin typeface="+mn-lt"/>
              </a:rPr>
              <a:t>NO</a:t>
            </a:r>
            <a:r>
              <a:rPr lang="pl-PL" altLang="pl-PL" sz="900" b="1" baseline="-25000" dirty="0" err="1">
                <a:latin typeface="+mn-lt"/>
              </a:rPr>
              <a:t>x</a:t>
            </a:r>
            <a:r>
              <a:rPr lang="pl-PL" altLang="pl-PL" sz="900" b="1" dirty="0">
                <a:latin typeface="+mn-lt"/>
              </a:rPr>
              <a:t>)</a:t>
            </a:r>
          </a:p>
          <a:p>
            <a:pPr>
              <a:defRPr/>
            </a:pPr>
            <a:r>
              <a:rPr lang="pl-PL" altLang="pl-PL" sz="900" b="1" dirty="0" err="1">
                <a:latin typeface="+mn-lt"/>
              </a:rPr>
              <a:t>E</a:t>
            </a:r>
            <a:r>
              <a:rPr lang="pl-PL" altLang="pl-PL" sz="900" b="1" baseline="-25000" dirty="0" err="1">
                <a:latin typeface="+mn-lt"/>
              </a:rPr>
              <a:t>s,p</a:t>
            </a:r>
            <a:r>
              <a:rPr lang="pl-PL" altLang="pl-PL" sz="900" b="1" baseline="-25000" dirty="0">
                <a:latin typeface="+mn-lt"/>
              </a:rPr>
              <a:t> </a:t>
            </a:r>
            <a:r>
              <a:rPr lang="pl-PL" altLang="pl-PL" sz="900" b="1" dirty="0">
                <a:latin typeface="+mn-lt"/>
              </a:rPr>
              <a:t>- emisja przy obciążeniu częściowym</a:t>
            </a:r>
          </a:p>
          <a:p>
            <a:pPr>
              <a:defRPr/>
            </a:pPr>
            <a:r>
              <a:rPr lang="pl-PL" altLang="pl-PL" sz="900" b="1" dirty="0" err="1">
                <a:latin typeface="+mn-lt"/>
              </a:rPr>
              <a:t>E</a:t>
            </a:r>
            <a:r>
              <a:rPr lang="pl-PL" altLang="pl-PL" sz="900" b="1" baseline="-25000" dirty="0" err="1">
                <a:latin typeface="+mn-lt"/>
              </a:rPr>
              <a:t>s,n</a:t>
            </a:r>
            <a:r>
              <a:rPr lang="pl-PL" altLang="pl-PL" sz="900" b="1" dirty="0">
                <a:latin typeface="+mn-lt"/>
              </a:rPr>
              <a:t>  - emisja przy obciążeniu nominalnym</a:t>
            </a:r>
          </a:p>
        </p:txBody>
      </p:sp>
      <p:pic>
        <p:nvPicPr>
          <p:cNvPr id="57352" name="Picture 1589">
            <a:extLst>
              <a:ext uri="{FF2B5EF4-FFF2-40B4-BE49-F238E27FC236}">
                <a16:creationId xmlns="" xmlns:a16="http://schemas.microsoft.com/office/drawing/2014/main" id="{2F43FFA9-7E31-6D41-B726-21AFFC1B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300663"/>
            <a:ext cx="2020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2F356CFD-6A58-464E-ABC5-73D611B238BE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Wymagania dla kotłów na paliwo stałe :</a:t>
            </a:r>
          </a:p>
        </p:txBody>
      </p:sp>
    </p:spTree>
    <p:extLst>
      <p:ext uri="{BB962C8B-B14F-4D97-AF65-F5344CB8AC3E}">
        <p14:creationId xmlns:p14="http://schemas.microsoft.com/office/powerpoint/2010/main" val="77992305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Ekoprojekt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 vs. Norma PN-EN 303-5:2012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77B9EE49-290A-405A-8572-87DFF431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325848"/>
            <a:ext cx="63373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charset="0"/>
              </a:rPr>
              <a:t>Moc minimalna, pył = </a:t>
            </a:r>
            <a:r>
              <a:rPr lang="pl-PL" altLang="pl-PL" sz="1800" b="1" dirty="0">
                <a:solidFill>
                  <a:srgbClr val="EF2C17"/>
                </a:solidFill>
                <a:latin typeface="Arial" charset="0"/>
              </a:rPr>
              <a:t>35</a:t>
            </a:r>
            <a:r>
              <a:rPr lang="pl-PL" altLang="pl-PL" sz="1800" b="1" dirty="0">
                <a:latin typeface="Arial" charset="0"/>
              </a:rPr>
              <a:t> mg/Nm3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charset="0"/>
              </a:rPr>
              <a:t>Moc nominalna, pył = </a:t>
            </a:r>
            <a:r>
              <a:rPr lang="pl-PL" altLang="pl-PL" sz="1800" b="1" dirty="0">
                <a:solidFill>
                  <a:srgbClr val="EF2C17"/>
                </a:solidFill>
                <a:latin typeface="Arial" charset="0"/>
              </a:rPr>
              <a:t>45</a:t>
            </a:r>
            <a:r>
              <a:rPr lang="pl-PL" altLang="pl-PL" sz="1800" b="1" dirty="0">
                <a:latin typeface="Arial" charset="0"/>
              </a:rPr>
              <a:t> mg/Nm3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charset="0"/>
              </a:rPr>
              <a:t>Es = (85%x</a:t>
            </a:r>
            <a:r>
              <a:rPr lang="pl-PL" altLang="pl-PL" sz="1800" b="1" dirty="0">
                <a:solidFill>
                  <a:srgbClr val="EF2C17"/>
                </a:solidFill>
                <a:latin typeface="Arial" charset="0"/>
              </a:rPr>
              <a:t>35</a:t>
            </a:r>
            <a:r>
              <a:rPr lang="pl-PL" altLang="pl-PL" sz="1800" b="1" dirty="0">
                <a:latin typeface="Arial" charset="0"/>
              </a:rPr>
              <a:t>) + (15%x</a:t>
            </a:r>
            <a:r>
              <a:rPr lang="pl-PL" altLang="pl-PL" sz="1800" b="1" dirty="0">
                <a:solidFill>
                  <a:srgbClr val="EF2C17"/>
                </a:solidFill>
                <a:latin typeface="Arial" charset="0"/>
              </a:rPr>
              <a:t>45</a:t>
            </a:r>
            <a:r>
              <a:rPr lang="pl-PL" altLang="pl-PL" sz="1800" b="1" dirty="0">
                <a:latin typeface="Arial" charset="0"/>
              </a:rPr>
              <a:t>) = 29,75 + 6,75 = </a:t>
            </a:r>
            <a:r>
              <a:rPr lang="pl-PL" altLang="pl-PL" sz="1800" b="1" u="sng" dirty="0">
                <a:solidFill>
                  <a:srgbClr val="0D690D"/>
                </a:solidFill>
                <a:latin typeface="Arial" charset="0"/>
              </a:rPr>
              <a:t>36,5</a:t>
            </a:r>
            <a:r>
              <a:rPr lang="pl-PL" altLang="pl-PL" sz="1800" b="1" u="sng" dirty="0">
                <a:latin typeface="Arial" charset="0"/>
              </a:rPr>
              <a:t> </a:t>
            </a:r>
            <a:r>
              <a:rPr lang="pl-PL" altLang="pl-PL" sz="1800" b="1" u="sng" dirty="0">
                <a:solidFill>
                  <a:srgbClr val="0D690D"/>
                </a:solidFill>
                <a:latin typeface="Arial" charset="0"/>
              </a:rPr>
              <a:t>mg/Nm3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73B6E48-0DD7-43F3-97D6-9C9262BE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642" y="1988840"/>
            <a:ext cx="7629526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1588">
            <a:extLst>
              <a:ext uri="{FF2B5EF4-FFF2-40B4-BE49-F238E27FC236}">
                <a16:creationId xmlns="" xmlns:a16="http://schemas.microsoft.com/office/drawing/2014/main" id="{5B4B78DB-EAC5-46AE-AAE6-782DE2222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459" y="2204740"/>
            <a:ext cx="2592387" cy="5048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900" b="1">
                <a:latin typeface="Arial" charset="0"/>
              </a:rPr>
              <a:t>Emisja sezonowa E</a:t>
            </a:r>
            <a:r>
              <a:rPr lang="pl-PL" altLang="pl-PL" sz="900" b="1" baseline="-25000">
                <a:latin typeface="Arial" charset="0"/>
              </a:rPr>
              <a:t>s</a:t>
            </a:r>
            <a:r>
              <a:rPr lang="pl-PL" altLang="pl-PL" sz="900" b="1">
                <a:latin typeface="Arial" charset="0"/>
              </a:rPr>
              <a:t> (CO, OGC, pył, NO</a:t>
            </a:r>
            <a:r>
              <a:rPr lang="pl-PL" altLang="pl-PL" sz="900" b="1" baseline="-25000">
                <a:latin typeface="Arial" charset="0"/>
              </a:rPr>
              <a:t>x</a:t>
            </a:r>
            <a:r>
              <a:rPr lang="pl-PL" altLang="pl-PL" sz="900" b="1">
                <a:latin typeface="Arial" charset="0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900" b="1">
                <a:latin typeface="Arial" charset="0"/>
              </a:rPr>
              <a:t>E</a:t>
            </a:r>
            <a:r>
              <a:rPr lang="pl-PL" altLang="pl-PL" sz="900" b="1" baseline="-25000">
                <a:latin typeface="Arial" charset="0"/>
              </a:rPr>
              <a:t>s,p </a:t>
            </a:r>
            <a:r>
              <a:rPr lang="pl-PL" altLang="pl-PL" sz="900" b="1">
                <a:latin typeface="Arial" charset="0"/>
              </a:rPr>
              <a:t>- emisja przy obciążeniu częściowym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900" b="1">
                <a:latin typeface="Arial" charset="0"/>
              </a:rPr>
              <a:t>E</a:t>
            </a:r>
            <a:r>
              <a:rPr lang="pl-PL" altLang="pl-PL" sz="900" b="1" baseline="-25000">
                <a:latin typeface="Arial" charset="0"/>
              </a:rPr>
              <a:t>s,n</a:t>
            </a:r>
            <a:r>
              <a:rPr lang="pl-PL" altLang="pl-PL" sz="900" b="1">
                <a:latin typeface="Arial" charset="0"/>
              </a:rPr>
              <a:t>  - emisja przy obciążeniu nominalnym</a:t>
            </a:r>
            <a:endParaRPr lang="pl-PL" altLang="pl-PL" sz="900" b="1"/>
          </a:p>
        </p:txBody>
      </p:sp>
      <p:pic>
        <p:nvPicPr>
          <p:cNvPr id="7" name="Picture 1589">
            <a:extLst>
              <a:ext uri="{FF2B5EF4-FFF2-40B4-BE49-F238E27FC236}">
                <a16:creationId xmlns="" xmlns:a16="http://schemas.microsoft.com/office/drawing/2014/main" id="{2A4A443C-BE8A-44FE-BC9D-3EAE0BD4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84" y="2923877"/>
            <a:ext cx="2020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356572" y="4698508"/>
            <a:ext cx="280831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Kryterium 5 klasy niespełnione</a:t>
            </a:r>
          </a:p>
        </p:txBody>
      </p:sp>
      <p:sp>
        <p:nvSpPr>
          <p:cNvPr id="9" name="Prostokąt 8"/>
          <p:cNvSpPr/>
          <p:nvPr/>
        </p:nvSpPr>
        <p:spPr>
          <a:xfrm>
            <a:off x="5148064" y="5589240"/>
            <a:ext cx="352839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Kryterium „</a:t>
            </a:r>
            <a:r>
              <a:rPr lang="pl-PL" sz="1200" dirty="0" err="1"/>
              <a:t>ekoprojektu</a:t>
            </a:r>
            <a:r>
              <a:rPr lang="pl-PL" sz="1200" dirty="0"/>
              <a:t>” spełnione</a:t>
            </a:r>
          </a:p>
        </p:txBody>
      </p:sp>
    </p:spTree>
    <p:extLst>
      <p:ext uri="{BB962C8B-B14F-4D97-AF65-F5344CB8AC3E}">
        <p14:creationId xmlns:p14="http://schemas.microsoft.com/office/powerpoint/2010/main" val="2453816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7">
            <a:extLst>
              <a:ext uri="{FF2B5EF4-FFF2-40B4-BE49-F238E27FC236}">
                <a16:creationId xmlns="" xmlns:a16="http://schemas.microsoft.com/office/drawing/2014/main" id="{3FF47098-5E4A-F342-8AFF-B4124D24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3508375" cy="504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418" name="Group 9">
            <a:extLst>
              <a:ext uri="{FF2B5EF4-FFF2-40B4-BE49-F238E27FC236}">
                <a16:creationId xmlns="" xmlns:a16="http://schemas.microsoft.com/office/drawing/2014/main" id="{4DB8E30A-5AEB-714C-B572-C079AD83D856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196975"/>
            <a:ext cx="3311525" cy="5041900"/>
            <a:chOff x="3198" y="572"/>
            <a:chExt cx="2200" cy="3312"/>
          </a:xfrm>
        </p:grpSpPr>
        <p:pic>
          <p:nvPicPr>
            <p:cNvPr id="60420" name="Picture 5">
              <a:extLst>
                <a:ext uri="{FF2B5EF4-FFF2-40B4-BE49-F238E27FC236}">
                  <a16:creationId xmlns="" xmlns:a16="http://schemas.microsoft.com/office/drawing/2014/main" id="{6A8C55EB-2347-E843-92DB-5BAFFF0B3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572"/>
              <a:ext cx="2200" cy="33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21" name="Text Box 8">
              <a:extLst>
                <a:ext uri="{FF2B5EF4-FFF2-40B4-BE49-F238E27FC236}">
                  <a16:creationId xmlns="" xmlns:a16="http://schemas.microsoft.com/office/drawing/2014/main" id="{AEFACB9E-C8EF-CE41-8372-5DC64FCA3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387"/>
              <a:ext cx="453" cy="135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2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2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2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pl-PL" sz="800">
                  <a:latin typeface="Arial" panose="020B0604020202020204" pitchFamily="34" charset="0"/>
                </a:rPr>
                <a:t>Typ kotła</a:t>
              </a:r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A873233-6CF3-144C-B687-77604087D7C3}"/>
              </a:ext>
            </a:extLst>
          </p:cNvPr>
          <p:cNvSpPr txBox="1"/>
          <p:nvPr/>
        </p:nvSpPr>
        <p:spPr>
          <a:xfrm>
            <a:off x="468313" y="476250"/>
            <a:ext cx="6048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Wymagania dla kotłów na paliwo stałe :</a:t>
            </a:r>
          </a:p>
        </p:txBody>
      </p:sp>
    </p:spTree>
    <p:extLst>
      <p:ext uri="{BB962C8B-B14F-4D97-AF65-F5344CB8AC3E}">
        <p14:creationId xmlns:p14="http://schemas.microsoft.com/office/powerpoint/2010/main" val="178504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Kotły c.o. z ręcznym podawaniem paliwa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80802"/>
            <a:ext cx="2592288" cy="305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SCN33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80802"/>
            <a:ext cx="2592289" cy="30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4882642"/>
            <a:ext cx="3672408" cy="128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+mj-lt"/>
              </a:rPr>
              <a:t>Kocioł c.o. pozaklasowy </a:t>
            </a:r>
            <a:br>
              <a:rPr lang="pl-PL" sz="1200" dirty="0">
                <a:latin typeface="+mj-lt"/>
              </a:rPr>
            </a:br>
            <a:r>
              <a:rPr lang="pl-PL" sz="1200" dirty="0">
                <a:latin typeface="+mj-lt"/>
              </a:rPr>
              <a:t>z ręcznym zasypem </a:t>
            </a:r>
            <a:br>
              <a:rPr lang="pl-PL" sz="1200" dirty="0">
                <a:latin typeface="+mj-lt"/>
              </a:rPr>
            </a:br>
            <a:r>
              <a:rPr lang="pl-PL" sz="1200" dirty="0">
                <a:latin typeface="+mj-lt"/>
              </a:rPr>
              <a:t>paliwa stałego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572000" y="4869160"/>
            <a:ext cx="396044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+mj-lt"/>
              </a:rPr>
              <a:t>Kocioł c.o. zgazowujący </a:t>
            </a:r>
            <a:br>
              <a:rPr lang="pl-PL" sz="1200" dirty="0">
                <a:latin typeface="+mj-lt"/>
              </a:rPr>
            </a:br>
            <a:r>
              <a:rPr lang="pl-PL" sz="1200" dirty="0">
                <a:latin typeface="+mj-lt"/>
              </a:rPr>
              <a:t>z ręcznym zasypem paliwa stałego – drewna kawałkowego</a:t>
            </a:r>
          </a:p>
          <a:p>
            <a:pPr algn="ctr"/>
            <a:r>
              <a:rPr lang="pl-PL" sz="1200" dirty="0">
                <a:latin typeface="+mj-lt"/>
              </a:rPr>
              <a:t>Spełnione kryteria 5 klasy i „</a:t>
            </a:r>
            <a:r>
              <a:rPr lang="pl-PL" sz="1200" dirty="0" err="1">
                <a:latin typeface="+mj-lt"/>
              </a:rPr>
              <a:t>ekoprojektu</a:t>
            </a:r>
            <a:r>
              <a:rPr lang="pl-PL" sz="1200" dirty="0">
                <a:latin typeface="+mj-lt"/>
              </a:rPr>
              <a:t>” na mocy nominalnej – konieczność pracy w układzie </a:t>
            </a:r>
            <a:br>
              <a:rPr lang="pl-PL" sz="1200" dirty="0">
                <a:latin typeface="+mj-lt"/>
              </a:rPr>
            </a:br>
            <a:r>
              <a:rPr lang="pl-PL" sz="1200" dirty="0">
                <a:latin typeface="+mj-lt"/>
              </a:rPr>
              <a:t>ze zbiornikiem akumulacji ciepła tzw. „bufor ciepła”</a:t>
            </a:r>
          </a:p>
        </p:txBody>
      </p:sp>
    </p:spTree>
    <p:extLst>
      <p:ext uri="{BB962C8B-B14F-4D97-AF65-F5344CB8AC3E}">
        <p14:creationId xmlns:p14="http://schemas.microsoft.com/office/powerpoint/2010/main" val="2598490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55038" cy="990600"/>
          </a:xfrm>
        </p:spPr>
        <p:txBody>
          <a:bodyPr/>
          <a:lstStyle/>
          <a:p>
            <a:pPr eaLnBrk="1" hangingPunct="1"/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Kotły c.o. z automatycznym podawaniem paliwa - „retortowe”</a:t>
            </a:r>
            <a:endParaRPr lang="en-US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49353"/>
            <a:ext cx="1728787" cy="146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892" name="Group 5"/>
          <p:cNvGrpSpPr>
            <a:grpSpLocks/>
          </p:cNvGrpSpPr>
          <p:nvPr/>
        </p:nvGrpSpPr>
        <p:grpSpPr bwMode="auto">
          <a:xfrm>
            <a:off x="323850" y="1268759"/>
            <a:ext cx="2390775" cy="3012305"/>
            <a:chOff x="193" y="799"/>
            <a:chExt cx="1506" cy="2008"/>
          </a:xfrm>
        </p:grpSpPr>
        <p:pic>
          <p:nvPicPr>
            <p:cNvPr id="3789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" y="799"/>
              <a:ext cx="1506" cy="20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7" name="Rectangle 7"/>
            <p:cNvSpPr>
              <a:spLocks noChangeArrowheads="1"/>
            </p:cNvSpPr>
            <p:nvPr/>
          </p:nvSpPr>
          <p:spPr bwMode="auto">
            <a:xfrm>
              <a:off x="340" y="1298"/>
              <a:ext cx="136" cy="4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l-PL" altLang="pl-PL" sz="1800"/>
            </a:p>
          </p:txBody>
        </p:sp>
      </p:grpSp>
      <p:pic>
        <p:nvPicPr>
          <p:cNvPr id="3789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68759"/>
            <a:ext cx="6107113" cy="24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28628"/>
            <a:ext cx="60880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4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9A78137-B612-844E-A791-03693CC61777}"/>
              </a:ext>
            </a:extLst>
          </p:cNvPr>
          <p:cNvSpPr txBox="1"/>
          <p:nvPr/>
        </p:nvSpPr>
        <p:spPr>
          <a:xfrm>
            <a:off x="1547664" y="2551837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Wprowadzenie</a:t>
            </a:r>
          </a:p>
          <a:p>
            <a:pPr algn="ctr"/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problem „niskiej emisji”</a:t>
            </a:r>
          </a:p>
        </p:txBody>
      </p:sp>
    </p:spTree>
    <p:extLst>
      <p:ext uri="{BB962C8B-B14F-4D97-AF65-F5344CB8AC3E}">
        <p14:creationId xmlns:p14="http://schemas.microsoft.com/office/powerpoint/2010/main" val="71885162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2341562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8500"/>
            <a:ext cx="1655762" cy="1620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16338"/>
            <a:ext cx="608806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68413"/>
            <a:ext cx="609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="" xmlns:a16="http://schemas.microsoft.com/office/drawing/2014/main" id="{A54E34C3-7EBD-8947-8E77-BD5259C8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52400"/>
            <a:ext cx="8609012" cy="990600"/>
          </a:xfrm>
        </p:spPr>
        <p:txBody>
          <a:bodyPr/>
          <a:lstStyle/>
          <a:p>
            <a:pPr eaLnBrk="1" hangingPunct="1"/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Kotły c.o. z automatycznym podawaniem paliwa - „</a:t>
            </a:r>
            <a:r>
              <a:rPr lang="pl-PL" alt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podsuwowe</a:t>
            </a: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8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4"/>
          <p:cNvGraphicFramePr>
            <a:graphicFrameLocks noChangeAspect="1"/>
          </p:cNvGraphicFramePr>
          <p:nvPr/>
        </p:nvGraphicFramePr>
        <p:xfrm>
          <a:off x="611188" y="4828952"/>
          <a:ext cx="1704975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927" name="Obraz - mapa bitowa" r:id="rId4" imgW="1704762" imgH="1324160" progId="Paint.Picture">
                  <p:embed/>
                </p:oleObj>
              </mc:Choice>
              <mc:Fallback>
                <p:oleObj name="Obraz - mapa bitowa" r:id="rId4" imgW="1704762" imgH="1324160" progId="Paint.Picture">
                  <p:embed/>
                  <p:pic>
                    <p:nvPicPr>
                      <p:cNvPr id="399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828952"/>
                        <a:ext cx="1704975" cy="1323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5"/>
          <p:cNvGraphicFramePr>
            <a:graphicFrameLocks noChangeAspect="1"/>
          </p:cNvGraphicFramePr>
          <p:nvPr/>
        </p:nvGraphicFramePr>
        <p:xfrm>
          <a:off x="323850" y="1293589"/>
          <a:ext cx="2514600" cy="328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928" name="Obraz - mapa bitowa" r:id="rId6" imgW="4809524" imgH="6287378" progId="Paint.Picture">
                  <p:embed/>
                </p:oleObj>
              </mc:Choice>
              <mc:Fallback>
                <p:oleObj name="Obraz - mapa bitowa" r:id="rId6" imgW="4809524" imgH="6287378" progId="Paint.Picture">
                  <p:embed/>
                  <p:pic>
                    <p:nvPicPr>
                      <p:cNvPr id="3994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93589"/>
                        <a:ext cx="2514600" cy="32877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258888" y="4325714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charset="0"/>
              </a:rPr>
              <a:t>+</a:t>
            </a:r>
          </a:p>
        </p:txBody>
      </p:sp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76439"/>
            <a:ext cx="51133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752"/>
            <a:ext cx="511175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2DA3D0D3-D00C-7B43-AFA1-8E15F0FE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Kotły c.o. z automatycznym podawaniem paliwa - „</a:t>
            </a:r>
            <a:r>
              <a:rPr lang="pl-PL" alt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peletowe</a:t>
            </a: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09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Kotły automatyczne w miejsce „kopciuchów”</a:t>
            </a:r>
            <a:endParaRPr lang="en-US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844925" y="1268413"/>
            <a:ext cx="1512888" cy="4968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defRPr/>
            </a:pPr>
            <a:endParaRPr lang="en-US" altLang="pl-PL">
              <a:solidFill>
                <a:srgbClr val="FFFFFF"/>
              </a:solidFill>
            </a:endParaRPr>
          </a:p>
        </p:txBody>
      </p:sp>
      <p:pic>
        <p:nvPicPr>
          <p:cNvPr id="34820" name="Picture 18" descr="kocio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485900"/>
            <a:ext cx="1457325" cy="19446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19" descr="dy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4149725"/>
            <a:ext cx="1433512" cy="18716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9"/>
          <p:cNvSpPr>
            <a:spLocks noChangeArrowheads="1"/>
          </p:cNvSpPr>
          <p:nvPr/>
        </p:nvSpPr>
        <p:spPr bwMode="auto">
          <a:xfrm>
            <a:off x="5719018" y="1988864"/>
            <a:ext cx="1150888" cy="431800"/>
          </a:xfrm>
          <a:prstGeom prst="rightArrow">
            <a:avLst>
              <a:gd name="adj1" fmla="val 50000"/>
              <a:gd name="adj2" fmla="val 62500"/>
            </a:avLst>
          </a:prstGeom>
          <a:ln>
            <a:headEnd/>
            <a:tailEnd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defRPr/>
            </a:pPr>
            <a:endParaRPr lang="en-GB" altLang="pl-PL">
              <a:solidFill>
                <a:srgbClr val="002776"/>
              </a:solidFill>
              <a:latin typeface="Arial" charset="0"/>
            </a:endParaRPr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auto">
          <a:xfrm>
            <a:off x="5719018" y="4653681"/>
            <a:ext cx="1150888" cy="4318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>
              <a:alpha val="74901"/>
            </a:srgbClr>
          </a:solidFill>
          <a:ln w="9525" algn="ctr">
            <a:solidFill>
              <a:srgbClr val="F2545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defRPr/>
            </a:pPr>
            <a:endParaRPr lang="en-GB" altLang="pl-PL">
              <a:solidFill>
                <a:srgbClr val="002776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086600" y="2997200"/>
            <a:ext cx="1800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400" b="1" dirty="0">
                <a:solidFill>
                  <a:srgbClr val="002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silnik sterowany </a:t>
            </a:r>
            <a:br>
              <a:rPr lang="pl-PL" altLang="pl-PL" sz="1400" b="1" dirty="0">
                <a:solidFill>
                  <a:srgbClr val="002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1400" b="1" dirty="0">
                <a:solidFill>
                  <a:srgbClr val="002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elektronicznie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158038" y="5521325"/>
            <a:ext cx="1728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400" b="1" dirty="0">
                <a:solidFill>
                  <a:srgbClr val="002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silnik bez elektroniki</a:t>
            </a:r>
          </a:p>
        </p:txBody>
      </p:sp>
      <p:pic>
        <p:nvPicPr>
          <p:cNvPr id="34830" name="Picture 25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221163"/>
            <a:ext cx="1763712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30" descr="nowy dies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1760538"/>
            <a:ext cx="1763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Prostokąt 2"/>
          <p:cNvSpPr>
            <a:spLocks noChangeArrowheads="1"/>
          </p:cNvSpPr>
          <p:nvPr/>
        </p:nvSpPr>
        <p:spPr bwMode="auto">
          <a:xfrm>
            <a:off x="5645150" y="2420938"/>
            <a:ext cx="1512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en-US" sz="1000" b="1" i="1" dirty="0">
                <a:latin typeface="+mn-lt"/>
              </a:rPr>
              <a:t>kocioł z automatycznym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en-US" sz="1000" b="1" i="1" dirty="0">
                <a:latin typeface="+mn-lt"/>
              </a:rPr>
              <a:t>ciągłym podawaniem paliwa</a:t>
            </a:r>
          </a:p>
        </p:txBody>
      </p:sp>
      <p:sp>
        <p:nvSpPr>
          <p:cNvPr id="34833" name="Prostokąt 14"/>
          <p:cNvSpPr>
            <a:spLocks noChangeArrowheads="1"/>
          </p:cNvSpPr>
          <p:nvPr/>
        </p:nvSpPr>
        <p:spPr bwMode="auto">
          <a:xfrm>
            <a:off x="5645150" y="5084763"/>
            <a:ext cx="1584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en-US" sz="1000" b="1" i="1" dirty="0">
                <a:latin typeface="+mn-lt"/>
              </a:rPr>
              <a:t>kocioł  z ręcznym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en-US" sz="1000" b="1" i="1" dirty="0">
                <a:latin typeface="+mn-lt"/>
              </a:rPr>
              <a:t>okresowym podawaniem paliwa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FCA1D6C3-A415-7A49-A99C-FEAD328F5216}"/>
              </a:ext>
            </a:extLst>
          </p:cNvPr>
          <p:cNvSpPr txBox="1"/>
          <p:nvPr/>
        </p:nvSpPr>
        <p:spPr>
          <a:xfrm>
            <a:off x="569801" y="2721798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20-krotne </a:t>
            </a:r>
          </a:p>
          <a:p>
            <a:pPr algn="ctr"/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obniżenie </a:t>
            </a:r>
          </a:p>
          <a:p>
            <a:pPr algn="ctr"/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emisji </a:t>
            </a:r>
          </a:p>
          <a:p>
            <a:pPr algn="ctr"/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pyłowej !!</a:t>
            </a:r>
          </a:p>
        </p:txBody>
      </p:sp>
    </p:spTree>
    <p:extLst>
      <p:ext uri="{BB962C8B-B14F-4D97-AF65-F5344CB8AC3E}">
        <p14:creationId xmlns:p14="http://schemas.microsoft.com/office/powerpoint/2010/main" val="1239442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Porównanie emisji z kotłów węglowych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91394"/>
              </p:ext>
            </p:extLst>
          </p:nvPr>
        </p:nvGraphicFramePr>
        <p:xfrm>
          <a:off x="611560" y="1405176"/>
          <a:ext cx="8075241" cy="447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0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22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03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58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58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458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85209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Średnie stężenia</a:t>
                      </a:r>
                    </a:p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moc</a:t>
                      </a:r>
                      <a:r>
                        <a:rPr lang="pl-PL" sz="1400" b="1" u="sng" baseline="0" dirty="0">
                          <a:latin typeface="+mj-lt"/>
                        </a:rPr>
                        <a:t> nominalna </a:t>
                      </a:r>
                      <a:r>
                        <a:rPr lang="pl-PL" sz="1400" b="0" baseline="0" dirty="0">
                          <a:latin typeface="+mj-lt"/>
                        </a:rPr>
                        <a:t>moc minimalna</a:t>
                      </a:r>
                    </a:p>
                    <a:p>
                      <a:pPr algn="ctr"/>
                      <a:r>
                        <a:rPr lang="pl-PL" sz="1400" b="0" baseline="0" dirty="0">
                          <a:latin typeface="+mj-lt"/>
                        </a:rPr>
                        <a:t>(kryterium)</a:t>
                      </a:r>
                      <a:endParaRPr lang="pl-PL" sz="1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Jedn.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Kocioł c.o.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pozaklasowy </a:t>
                      </a:r>
                      <a:br>
                        <a:rPr lang="pl-PL" sz="1400" dirty="0">
                          <a:latin typeface="+mj-lt"/>
                        </a:rPr>
                      </a:br>
                      <a:r>
                        <a:rPr lang="pl-PL" sz="1400" dirty="0">
                          <a:latin typeface="+mj-lt"/>
                        </a:rPr>
                        <a:t>z ręcznym zasypem paliwa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Kocioł c.o.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„automat”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3 klasa </a:t>
                      </a:r>
                      <a:br>
                        <a:rPr lang="pl-PL" sz="1400" dirty="0">
                          <a:latin typeface="+mj-lt"/>
                        </a:rPr>
                      </a:br>
                      <a:r>
                        <a:rPr lang="pl-PL" sz="1400" dirty="0">
                          <a:latin typeface="+mj-lt"/>
                        </a:rPr>
                        <a:t>wg</a:t>
                      </a:r>
                      <a:r>
                        <a:rPr lang="pl-PL" sz="1400" baseline="0" dirty="0">
                          <a:latin typeface="+mj-lt"/>
                        </a:rPr>
                        <a:t> PN-EN 303-5:2012</a:t>
                      </a:r>
                      <a:endParaRPr lang="pl-PL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Kocioł c.o.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„automat”</a:t>
                      </a:r>
                    </a:p>
                    <a:p>
                      <a:pPr algn="ctr"/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 klasa </a:t>
                      </a:r>
                      <a:b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wg</a:t>
                      </a:r>
                      <a:r>
                        <a:rPr kumimoji="0" lang="pl-PL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PN-EN 303-5:2012</a:t>
                      </a:r>
                      <a:endParaRPr kumimoji="0" lang="pl-PL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Kocioł c.o.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„automat”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ekoprojekt</a:t>
                      </a:r>
                      <a:endParaRPr kumimoji="0" lang="pl-PL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mg/m</a:t>
                      </a:r>
                      <a:r>
                        <a:rPr lang="pl-PL" sz="1400" baseline="-25000" dirty="0">
                          <a:latin typeface="+mj-lt"/>
                        </a:rPr>
                        <a:t>n</a:t>
                      </a:r>
                      <a:r>
                        <a:rPr lang="pl-PL" sz="1400" baseline="300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7.000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15.000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(5.000)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200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400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(3.000)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100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300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(500)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100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300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(500)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err="1">
                          <a:latin typeface="+mj-lt"/>
                        </a:rPr>
                        <a:t>NO</a:t>
                      </a:r>
                      <a:r>
                        <a:rPr lang="pl-PL" sz="1400" baseline="-25000" dirty="0" err="1">
                          <a:latin typeface="+mj-lt"/>
                        </a:rPr>
                        <a:t>x</a:t>
                      </a:r>
                      <a:endParaRPr lang="pl-PL" sz="1400" baseline="-250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mg/m</a:t>
                      </a:r>
                      <a:r>
                        <a:rPr kumimoji="0" lang="pl-PL" sz="1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pl-PL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150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100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400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350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600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400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350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300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(350)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LZO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mg/m</a:t>
                      </a:r>
                      <a:r>
                        <a:rPr kumimoji="0" lang="pl-PL" sz="1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pl-PL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/>
                      <a:endParaRPr lang="pl-PL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+mj-lt"/>
                        </a:rPr>
                        <a:t>&gt;1.000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(150)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5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15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(100)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3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10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3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10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(20)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Pył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mg/m</a:t>
                      </a:r>
                      <a:r>
                        <a:rPr kumimoji="0" lang="pl-PL" sz="1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pl-PL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/>
                      <a:endParaRPr lang="pl-PL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550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950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(150)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80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120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(125)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60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u="sng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pl-PL" sz="1400" dirty="0">
                          <a:latin typeface="+mj-lt"/>
                        </a:rPr>
                        <a:t>25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rgbClr val="FF0000"/>
                          </a:solidFill>
                          <a:latin typeface="+mj-lt"/>
                        </a:rPr>
                        <a:t>(40)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467544" y="580526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0000"/>
                </a:solidFill>
              </a:rPr>
              <a:t>Wartości kryterialne</a:t>
            </a:r>
          </a:p>
          <a:p>
            <a:r>
              <a:rPr lang="pl-PL" sz="1200" dirty="0"/>
              <a:t>Wartości podano w przeliczeniu na 10% O</a:t>
            </a:r>
            <a:r>
              <a:rPr lang="pl-PL" sz="1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2260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Rozporządzenie – wymagania dla kotłów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E4BB725-F450-4AC0-B23B-344BA29D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75" y="1244084"/>
            <a:ext cx="3502149" cy="2126667"/>
          </a:xfrm>
          <a:prstGeom prst="rect">
            <a:avLst/>
          </a:prstGeom>
        </p:spPr>
      </p:pic>
      <p:sp>
        <p:nvSpPr>
          <p:cNvPr id="5" name="Strzałka: w prawo 4">
            <a:extLst>
              <a:ext uri="{FF2B5EF4-FFF2-40B4-BE49-F238E27FC236}">
                <a16:creationId xmlns="" xmlns:a16="http://schemas.microsoft.com/office/drawing/2014/main" id="{215F6CC2-03C0-40AF-856E-83B042E0CCC6}"/>
              </a:ext>
            </a:extLst>
          </p:cNvPr>
          <p:cNvSpPr/>
          <p:nvPr/>
        </p:nvSpPr>
        <p:spPr>
          <a:xfrm>
            <a:off x="773520" y="1865559"/>
            <a:ext cx="158417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383FCBE-B894-4181-8BCC-0C08266017BA}"/>
              </a:ext>
            </a:extLst>
          </p:cNvPr>
          <p:cNvSpPr txBox="1"/>
          <p:nvPr/>
        </p:nvSpPr>
        <p:spPr>
          <a:xfrm>
            <a:off x="801079" y="20152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pierwsze</a:t>
            </a:r>
          </a:p>
        </p:txBody>
      </p:sp>
      <p:sp>
        <p:nvSpPr>
          <p:cNvPr id="7" name="Strzałka: w prawo 6">
            <a:extLst>
              <a:ext uri="{FF2B5EF4-FFF2-40B4-BE49-F238E27FC236}">
                <a16:creationId xmlns="" xmlns:a16="http://schemas.microsoft.com/office/drawing/2014/main" id="{788A1CCD-F519-4A0B-AAA0-D78A80927B49}"/>
              </a:ext>
            </a:extLst>
          </p:cNvPr>
          <p:cNvSpPr/>
          <p:nvPr/>
        </p:nvSpPr>
        <p:spPr>
          <a:xfrm>
            <a:off x="808238" y="4458771"/>
            <a:ext cx="158417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01C8322-F076-4F03-82CB-41FE1BB0B158}"/>
              </a:ext>
            </a:extLst>
          </p:cNvPr>
          <p:cNvSpPr txBox="1"/>
          <p:nvPr/>
        </p:nvSpPr>
        <p:spPr>
          <a:xfrm>
            <a:off x="835797" y="460851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aktualne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55E3EFA-0BB2-4ED9-8348-CAFC593B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778124"/>
            <a:ext cx="4932040" cy="21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0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C1C46-83E2-4F61-A884-FE6A7E38B907}" type="slidenum">
              <a:rPr lang="pl-PL" smtClean="0"/>
              <a:pPr>
                <a:defRPr/>
              </a:pPr>
              <a:t>35</a:t>
            </a:fld>
            <a:r>
              <a:rPr lang="pl-PL"/>
              <a:t>/wstaw liczbę slajdów</a:t>
            </a:r>
          </a:p>
        </p:txBody>
      </p:sp>
      <p:sp>
        <p:nvSpPr>
          <p:cNvPr id="5" name="Strzałka: w prawo 4">
            <a:extLst>
              <a:ext uri="{FF2B5EF4-FFF2-40B4-BE49-F238E27FC236}">
                <a16:creationId xmlns="" xmlns:a16="http://schemas.microsoft.com/office/drawing/2014/main" id="{215F6CC2-03C0-40AF-856E-83B042E0CCC6}"/>
              </a:ext>
            </a:extLst>
          </p:cNvPr>
          <p:cNvSpPr/>
          <p:nvPr/>
        </p:nvSpPr>
        <p:spPr>
          <a:xfrm>
            <a:off x="773520" y="1865559"/>
            <a:ext cx="158417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383FCBE-B894-4181-8BCC-0C08266017BA}"/>
              </a:ext>
            </a:extLst>
          </p:cNvPr>
          <p:cNvSpPr txBox="1"/>
          <p:nvPr/>
        </p:nvSpPr>
        <p:spPr>
          <a:xfrm>
            <a:off x="801079" y="20152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pierwsze</a:t>
            </a:r>
          </a:p>
        </p:txBody>
      </p:sp>
      <p:sp>
        <p:nvSpPr>
          <p:cNvPr id="7" name="Strzałka: w prawo 6">
            <a:extLst>
              <a:ext uri="{FF2B5EF4-FFF2-40B4-BE49-F238E27FC236}">
                <a16:creationId xmlns="" xmlns:a16="http://schemas.microsoft.com/office/drawing/2014/main" id="{788A1CCD-F519-4A0B-AAA0-D78A80927B49}"/>
              </a:ext>
            </a:extLst>
          </p:cNvPr>
          <p:cNvSpPr/>
          <p:nvPr/>
        </p:nvSpPr>
        <p:spPr>
          <a:xfrm>
            <a:off x="808238" y="4458771"/>
            <a:ext cx="158417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01C8322-F076-4F03-82CB-41FE1BB0B158}"/>
              </a:ext>
            </a:extLst>
          </p:cNvPr>
          <p:cNvSpPr txBox="1"/>
          <p:nvPr/>
        </p:nvSpPr>
        <p:spPr>
          <a:xfrm>
            <a:off x="835797" y="460851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aktualne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28653"/>
            <a:ext cx="6342862" cy="150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12" y="4237579"/>
            <a:ext cx="6334126" cy="9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77563DD1-2C0D-AC48-9DAE-0B115496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Rozporządzenie – wymagania dla kotłów </a:t>
            </a:r>
          </a:p>
        </p:txBody>
      </p:sp>
    </p:spTree>
    <p:extLst>
      <p:ext uri="{BB962C8B-B14F-4D97-AF65-F5344CB8AC3E}">
        <p14:creationId xmlns:p14="http://schemas.microsoft.com/office/powerpoint/2010/main" val="3665261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"/>
          <p:cNvSpPr txBox="1">
            <a:spLocks noChangeArrowheads="1"/>
          </p:cNvSpPr>
          <p:nvPr/>
        </p:nvSpPr>
        <p:spPr bwMode="auto">
          <a:xfrm>
            <a:off x="971550" y="2420938"/>
            <a:ext cx="727233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Miejscowe ogrzewacze pomieszczeń</a:t>
            </a:r>
          </a:p>
          <a:p>
            <a:pPr algn="ctr">
              <a:spcBef>
                <a:spcPct val="50000"/>
              </a:spcBef>
            </a:pPr>
            <a:r>
              <a:rPr lang="pl-PL" alt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(kominki)</a:t>
            </a:r>
          </a:p>
        </p:txBody>
      </p:sp>
    </p:spTree>
    <p:extLst>
      <p:ext uri="{BB962C8B-B14F-4D97-AF65-F5344CB8AC3E}">
        <p14:creationId xmlns:p14="http://schemas.microsoft.com/office/powerpoint/2010/main" val="190360553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Piece, kominki itp. - </a:t>
            </a:r>
            <a:r>
              <a:rPr lang="pl-PL" alt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Ekoprojekt</a:t>
            </a:r>
            <a:endParaRPr lang="pl-PL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>
          <a:xfrm>
            <a:off x="467544" y="1124744"/>
            <a:ext cx="8229600" cy="5221288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277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buFont typeface="Wingdings 3" pitchFamily="18" charset="2"/>
              <a:buNone/>
            </a:pPr>
            <a:r>
              <a:rPr lang="pl-PL" altLang="pl-PL" sz="2400" dirty="0"/>
              <a:t>   </a:t>
            </a:r>
          </a:p>
          <a:p>
            <a:pPr marL="0" indent="0" algn="just">
              <a:buFont typeface="Wingdings 3" pitchFamily="18" charset="2"/>
              <a:buNone/>
            </a:pPr>
            <a: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Piece, kominki, kuchnie na paliwa stałe to urządzenia grzewcze należące do tzw. miejscowych ogrzewaczy pomieszczeń, które wg </a:t>
            </a:r>
            <a:r>
              <a:rPr lang="pl-PL" altLang="pl-PL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Rozporządzenia Komisji (UE) 2015/1185</a:t>
            </a:r>
            <a: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definiuje się jako urządzenia ogrzewające pomieszczenia, które wydzielają ciepło poprzez bezpośrednie przenoszenie ciepła lub poprzez bezpośrednie przenoszenie ciepła w połączeniu </a:t>
            </a:r>
            <a:b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 przenoszeniem ciepła do cieczy w celu osiągnięcia </a:t>
            </a:r>
            <a:b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utrzymania pewnego poziomu komfortu termicznego człowieka w zamkniętym pomieszczeniu, w którym umieszczony jest produkt.</a:t>
            </a:r>
          </a:p>
        </p:txBody>
      </p:sp>
    </p:spTree>
    <p:extLst>
      <p:ext uri="{BB962C8B-B14F-4D97-AF65-F5344CB8AC3E}">
        <p14:creationId xmlns:p14="http://schemas.microsoft.com/office/powerpoint/2010/main" val="2933155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Kominki</a:t>
            </a:r>
          </a:p>
        </p:txBody>
      </p:sp>
      <p:pic>
        <p:nvPicPr>
          <p:cNvPr id="23555" name="malezdjecie" descr="ANTEK 10 kW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98638"/>
            <a:ext cx="2952750" cy="361632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277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23850" y="5445125"/>
            <a:ext cx="3095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Źródło</a:t>
            </a:r>
            <a:r>
              <a:rPr lang="pl-PL" altLang="pl-PL" sz="1000">
                <a:latin typeface="Arial" charset="0"/>
              </a:rPr>
              <a:t>:</a:t>
            </a:r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http://www.kominki.ign.com.pl/produkt/antek_10/781?from=mg&amp;gclid=EAIaIQobChMIoMuf8b-B1gIVRomyCh3G0AWeEAQYBSABEgJDpPD_BwE</a:t>
            </a:r>
          </a:p>
        </p:txBody>
      </p:sp>
      <p:pic>
        <p:nvPicPr>
          <p:cNvPr id="23557" name="Obraz 1" descr="http://kominki-galeria.net/wp-content/uploads/2011/07/wklad-%C5%BCeliwny-firmy-Unifl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268760"/>
            <a:ext cx="28797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6448425" y="1395413"/>
            <a:ext cx="20875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Źródło: </a:t>
            </a:r>
            <a:r>
              <a:rPr lang="en-US" altLang="pl-PL" sz="1000">
                <a:solidFill>
                  <a:srgbClr val="00133B"/>
                </a:solidFill>
              </a:rPr>
              <a:t>http://kominki-galeria.net/wp   content/uploads/2011/07/wklad-%C5%BCeliwny-firmy-Uniflam.jpg</a:t>
            </a:r>
            <a:r>
              <a:rPr lang="pl-PL" altLang="pl-PL" sz="1000">
                <a:solidFill>
                  <a:srgbClr val="00133B"/>
                </a:solidFill>
              </a:rPr>
              <a:t> </a:t>
            </a:r>
          </a:p>
        </p:txBody>
      </p:sp>
      <p:pic>
        <p:nvPicPr>
          <p:cNvPr id="23559" name="Picture 12" descr="Podobny obr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032125"/>
            <a:ext cx="3059112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3"/>
          <p:cNvSpPr>
            <a:spLocks noChangeArrowheads="1"/>
          </p:cNvSpPr>
          <p:nvPr/>
        </p:nvSpPr>
        <p:spPr bwMode="auto">
          <a:xfrm>
            <a:off x="4044950" y="5949950"/>
            <a:ext cx="509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Źródło</a:t>
            </a:r>
            <a:r>
              <a:rPr lang="pl-PL" altLang="pl-PL" sz="1000">
                <a:latin typeface="Arial" charset="0"/>
              </a:rPr>
              <a:t>:</a:t>
            </a:r>
            <a:r>
              <a:rPr lang="pl-PL" altLang="pl-PL">
                <a:latin typeface="Arial" charset="0"/>
              </a:rPr>
              <a:t> </a:t>
            </a:r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http://www.kratki.org/wklady-kominkowe/wklad-kominkowy-maja-12kw-lewy-bs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059113" y="4542135"/>
            <a:ext cx="288103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pl-PL" altLang="pl-PL" b="1" dirty="0">
                <a:solidFill>
                  <a:srgbClr val="008000"/>
                </a:solidFill>
                <a:latin typeface="Arial" charset="0"/>
              </a:rPr>
              <a:t>Paliwo: sezonowane drewno kawałkowe; brykiety drzewne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6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Ogrzewacze wolnostojące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4294967295"/>
          </p:nvPr>
        </p:nvSpPr>
        <p:spPr>
          <a:xfrm>
            <a:off x="395536" y="1151731"/>
            <a:ext cx="8353425" cy="5221287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277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buFont typeface="Wingdings 3" pitchFamily="18" charset="2"/>
              <a:buNone/>
            </a:pP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Ogrzewacze wolnostojące to urządzenia grzewcze niezabudowane </a:t>
            </a:r>
            <a:b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konstrukcji budynku, z komorą spalania zamykaną drzwiczkami, które dostarczają ciepło przez konwekcję i promieniowanie oraz ciepłą wodę, jeśli są one wyposażone w zespół wodny. Urządzenia te najczęściej zbudowane są ze stali, żeliwa, z wykorzystaniem szkła hartowanego i coraz częściej – zdobnych kafli ceramicznych. </a:t>
            </a:r>
            <a:r>
              <a:rPr lang="pl-PL" altLang="pl-PL" sz="1800" b="1" i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Paliwo: drewno sezonowane, brykiety drzewne, węgiel kamienny, brykiety z węgla brunatnego, </a:t>
            </a:r>
            <a:r>
              <a:rPr lang="pl-PL" altLang="pl-PL" sz="1800" b="1" i="1" u="sng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pelety</a:t>
            </a:r>
            <a:r>
              <a:rPr lang="pl-PL" altLang="pl-PL" sz="1800" b="1" i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drzewne</a:t>
            </a:r>
            <a:r>
              <a:rPr lang="pl-PL" altLang="pl-PL" sz="1800" i="1" u="sng" dirty="0">
                <a:solidFill>
                  <a:srgbClr val="55A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altLang="pl-PL" dirty="0">
                <a:solidFill>
                  <a:srgbClr val="55A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00063" y="5805488"/>
            <a:ext cx="86439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pl-PL" altLang="pl-PL" sz="1600" b="1" dirty="0">
                <a:solidFill>
                  <a:srgbClr val="000000"/>
                </a:solidFill>
                <a:latin typeface="Arial" charset="0"/>
              </a:rPr>
              <a:t>a) stalowy, b) żeliwny, c) zasilany </a:t>
            </a:r>
            <a:r>
              <a:rPr lang="pl-PL" altLang="pl-PL" sz="1600" b="1" dirty="0" err="1">
                <a:solidFill>
                  <a:srgbClr val="000000"/>
                </a:solidFill>
                <a:latin typeface="Arial" charset="0"/>
              </a:rPr>
              <a:t>peletem</a:t>
            </a:r>
            <a:r>
              <a:rPr lang="pl-PL" altLang="pl-PL" sz="1600" b="1" dirty="0">
                <a:solidFill>
                  <a:srgbClr val="000000"/>
                </a:solidFill>
                <a:latin typeface="Arial" charset="0"/>
              </a:rPr>
              <a:t> drzewnym, d) stalowo-żeliwny z płaszczem wodnym</a:t>
            </a:r>
            <a:endParaRPr lang="pl-PL" altLang="pl-PL" sz="1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581" name="Picture 5" descr="7d8bbddbf1fc3a4295eb3b143edf57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344863"/>
            <a:ext cx="129698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7c8efc2a324b60993f7dbe093c1b69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3870325"/>
            <a:ext cx="16827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5cd1c1aa9473277b4d85addbca7d786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7" y="3725863"/>
            <a:ext cx="12223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1854199" y="3313113"/>
            <a:ext cx="3111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dirty="0">
                <a:latin typeface="Arial" charset="0"/>
              </a:rPr>
              <a:t>a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4657392" y="33131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>
                <a:latin typeface="Arial" charset="0"/>
              </a:rPr>
              <a:t>b</a:t>
            </a: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6484937" y="3311526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>
                <a:latin typeface="Arial" charset="0"/>
              </a:rPr>
              <a:t>c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8015694" y="333851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dirty="0">
                <a:latin typeface="Arial" charset="0"/>
              </a:rPr>
              <a:t>d</a:t>
            </a: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924300" y="5589588"/>
            <a:ext cx="1876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Źródło</a:t>
            </a:r>
            <a:r>
              <a:rPr lang="pl-PL" altLang="pl-PL" sz="1000">
                <a:latin typeface="Arial" charset="0"/>
              </a:rPr>
              <a:t>:</a:t>
            </a:r>
            <a:r>
              <a:rPr lang="pl-PL" altLang="pl-PL" sz="1000"/>
              <a:t> </a:t>
            </a:r>
            <a:r>
              <a:rPr lang="pl-PL" altLang="pl-PL" sz="1000">
                <a:solidFill>
                  <a:srgbClr val="00133B"/>
                </a:solidFill>
                <a:latin typeface="Arial" charset="0"/>
              </a:rPr>
              <a:t>https://e-kominki24h.pl</a:t>
            </a:r>
          </a:p>
        </p:txBody>
      </p:sp>
      <p:pic>
        <p:nvPicPr>
          <p:cNvPr id="24589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4" y="3338513"/>
            <a:ext cx="112236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997" y="3678238"/>
            <a:ext cx="128905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46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2400" b="1" dirty="0"/>
              <a:t>Ogrzewnictwo indywidualne a „niska emisja” </a:t>
            </a:r>
            <a:endParaRPr lang="en-US" altLang="en-US" sz="2400" b="1" dirty="0"/>
          </a:p>
        </p:txBody>
      </p:sp>
      <p:pic>
        <p:nvPicPr>
          <p:cNvPr id="33794" name="Picture 2" descr="http://listydlaziemi.pl/storage/posts/3e5676ad12fc40779f700c81302cb42185b8d63c/promoted.jpg?13926516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/>
          <a:stretch>
            <a:fillRect/>
          </a:stretch>
        </p:blipFill>
        <p:spPr bwMode="auto">
          <a:xfrm>
            <a:off x="539750" y="3068638"/>
            <a:ext cx="40338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39750" y="4941888"/>
            <a:ext cx="8135938" cy="1295400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u="sng" dirty="0">
                <a:solidFill>
                  <a:srgbClr val="002776"/>
                </a:solidFill>
                <a:latin typeface="Calibri" pitchFamily="34" charset="0"/>
              </a:rPr>
              <a:t>Oczekiwania: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dirty="0">
                <a:solidFill>
                  <a:srgbClr val="002776"/>
                </a:solidFill>
                <a:latin typeface="Calibri" pitchFamily="34" charset="0"/>
              </a:rPr>
              <a:t/>
            </a:r>
            <a:br>
              <a:rPr lang="pl-PL" altLang="pl-PL" sz="1800" dirty="0">
                <a:solidFill>
                  <a:srgbClr val="002776"/>
                </a:solidFill>
                <a:latin typeface="Calibri" pitchFamily="34" charset="0"/>
              </a:rPr>
            </a:br>
            <a:r>
              <a:rPr lang="pl-PL" altLang="pl-PL" sz="1700" b="1" dirty="0">
                <a:solidFill>
                  <a:srgbClr val="FF0000"/>
                </a:solidFill>
                <a:latin typeface="Calibri" pitchFamily="34" charset="0"/>
              </a:rPr>
              <a:t>Opracowanie i wdrożenie rozwiązań dla szybkiego ograniczenia niskiej emisji w kraju. Propozycja musi być wykonalna technicznie i finansowo.</a:t>
            </a:r>
            <a:endParaRPr lang="en-US" altLang="pl-PL" sz="17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3796" name="Grupa 2"/>
          <p:cNvGrpSpPr>
            <a:grpSpLocks/>
          </p:cNvGrpSpPr>
          <p:nvPr/>
        </p:nvGrpSpPr>
        <p:grpSpPr bwMode="auto">
          <a:xfrm>
            <a:off x="539750" y="1196975"/>
            <a:ext cx="8135938" cy="681038"/>
            <a:chOff x="539750" y="1268413"/>
            <a:chExt cx="8135938" cy="681037"/>
          </a:xfrm>
        </p:grpSpPr>
        <p:sp>
          <p:nvSpPr>
            <p:cNvPr id="4" name="Prostokąt 3"/>
            <p:cNvSpPr/>
            <p:nvPr/>
          </p:nvSpPr>
          <p:spPr>
            <a:xfrm>
              <a:off x="539750" y="1268413"/>
              <a:ext cx="4032250" cy="681037"/>
            </a:xfrm>
            <a:prstGeom prst="rect">
              <a:avLst/>
            </a:prstGeom>
            <a:ln w="9525"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l-PL" sz="1800">
                <a:solidFill>
                  <a:srgbClr val="FFFFFF"/>
                </a:solidFill>
              </a:endParaRPr>
            </a:p>
          </p:txBody>
        </p:sp>
        <p:sp>
          <p:nvSpPr>
            <p:cNvPr id="6" name="Prostokąt 5"/>
            <p:cNvSpPr/>
            <p:nvPr/>
          </p:nvSpPr>
          <p:spPr>
            <a:xfrm>
              <a:off x="4572000" y="1268413"/>
              <a:ext cx="4103688" cy="681037"/>
            </a:xfrm>
            <a:prstGeom prst="rect">
              <a:avLst/>
            </a:prstGeom>
            <a:solidFill>
              <a:srgbClr val="DDE8FF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l-PL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Strzałka w lewo 6"/>
            <p:cNvSpPr/>
            <p:nvPr/>
          </p:nvSpPr>
          <p:spPr>
            <a:xfrm>
              <a:off x="3781425" y="1300163"/>
              <a:ext cx="792163" cy="649287"/>
            </a:xfrm>
            <a:prstGeom prst="leftArrow">
              <a:avLst>
                <a:gd name="adj1" fmla="val 75916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l-PL" sz="1800">
                <a:solidFill>
                  <a:srgbClr val="FFFFFF"/>
                </a:solidFill>
              </a:endParaRPr>
            </a:p>
          </p:txBody>
        </p:sp>
        <p:sp>
          <p:nvSpPr>
            <p:cNvPr id="9" name="Strzałka w lewo 8"/>
            <p:cNvSpPr/>
            <p:nvPr/>
          </p:nvSpPr>
          <p:spPr>
            <a:xfrm flipH="1">
              <a:off x="4573588" y="1300163"/>
              <a:ext cx="792162" cy="649287"/>
            </a:xfrm>
            <a:prstGeom prst="leftArrow">
              <a:avLst>
                <a:gd name="adj1" fmla="val 75916"/>
                <a:gd name="adj2" fmla="val 50000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l-PL" sz="1800">
                <a:solidFill>
                  <a:srgbClr val="FFFFFF"/>
                </a:solidFill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1835150" y="1268413"/>
              <a:ext cx="2952750" cy="6476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2000" b="1">
                  <a:solidFill>
                    <a:srgbClr val="FFFFFF"/>
                  </a:solidFill>
                  <a:latin typeface="Calibri" pitchFamily="34" charset="0"/>
                </a:rPr>
                <a:t>Teoria</a:t>
              </a:r>
              <a:endParaRPr lang="en-US" altLang="pl-PL" sz="2000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4500563" y="1268413"/>
              <a:ext cx="2951162" cy="6476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rgbClr val="002776"/>
                  </a:solidFill>
                  <a:latin typeface="Myriad Pro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008ABF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2000" b="1">
                  <a:solidFill>
                    <a:srgbClr val="002776"/>
                  </a:solidFill>
                  <a:latin typeface="Calibri" pitchFamily="34" charset="0"/>
                </a:rPr>
                <a:t>Praktyka</a:t>
              </a:r>
              <a:endParaRPr lang="en-US" altLang="pl-PL" sz="2000" b="1">
                <a:solidFill>
                  <a:srgbClr val="002776"/>
                </a:solidFill>
                <a:latin typeface="Calibri" pitchFamily="34" charset="0"/>
              </a:endParaRPr>
            </a:p>
          </p:txBody>
        </p:sp>
      </p:grpSp>
      <p:sp>
        <p:nvSpPr>
          <p:cNvPr id="13" name="Prostokąt 12"/>
          <p:cNvSpPr/>
          <p:nvPr/>
        </p:nvSpPr>
        <p:spPr>
          <a:xfrm>
            <a:off x="525463" y="2492375"/>
            <a:ext cx="4027487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pl-PL" altLang="pl-PL" sz="1400" dirty="0">
                <a:solidFill>
                  <a:srgbClr val="002776"/>
                </a:solidFill>
                <a:latin typeface="Calibri" pitchFamily="34" charset="0"/>
              </a:rPr>
              <a:t>Zjawisko zidentyfikowane i znane od wielu lat.</a:t>
            </a: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pl-PL" altLang="pl-PL" sz="1400" dirty="0">
                <a:solidFill>
                  <a:srgbClr val="002776"/>
                </a:solidFill>
                <a:latin typeface="Calibri" pitchFamily="34" charset="0"/>
              </a:rPr>
              <a:t>Rozważania naukowe, koncepcje działań ograniczających niską emisję (wymiana kotłów i pieców, badania stanu jakości powietrza).</a:t>
            </a: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pl-PL" altLang="pl-PL" sz="1400" dirty="0">
                <a:solidFill>
                  <a:srgbClr val="002776"/>
                </a:solidFill>
                <a:latin typeface="Calibri" pitchFamily="34" charset="0"/>
              </a:rPr>
              <a:t>Liczne inicjatywy społeczne.</a:t>
            </a: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pl-PL" altLang="pl-PL" sz="1400" dirty="0">
              <a:solidFill>
                <a:srgbClr val="002776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pl-PL" altLang="pl-PL" sz="1400" dirty="0">
              <a:solidFill>
                <a:srgbClr val="002776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en-US" altLang="pl-PL" sz="1400" dirty="0">
              <a:solidFill>
                <a:srgbClr val="002776"/>
              </a:solidFill>
              <a:latin typeface="Calibri" pitchFamily="34" charset="0"/>
            </a:endParaRPr>
          </a:p>
        </p:txBody>
      </p:sp>
      <p:pic>
        <p:nvPicPr>
          <p:cNvPr id="33798" name="Picture 4" descr="http://pliki.portalsamorzadowy.pl/i/06/80/63/068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9450"/>
            <a:ext cx="410368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4587875" y="1949450"/>
            <a:ext cx="4087813" cy="542925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85750" indent="-2857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pl-PL" altLang="pl-PL" sz="1400" b="1">
                <a:solidFill>
                  <a:schemeClr val="bg1"/>
                </a:solidFill>
                <a:latin typeface="Calibri" pitchFamily="34" charset="0"/>
              </a:rPr>
              <a:t>Brak zauważalnej poprawy jakości powietrza </a:t>
            </a:r>
            <a:br>
              <a:rPr lang="pl-PL" altLang="pl-PL" sz="1400" b="1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1400" b="1">
                <a:solidFill>
                  <a:schemeClr val="bg1"/>
                </a:solidFill>
                <a:latin typeface="Calibri" pitchFamily="34" charset="0"/>
              </a:rPr>
              <a:t>w ostatnich latach.   </a:t>
            </a: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pl-PL" altLang="pl-PL" sz="1400" b="1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pl-PL" altLang="pl-PL" sz="1400" b="1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pl-PL" altLang="pl-PL" sz="1400" b="1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en-US" altLang="pl-PL" sz="1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22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Wymagania </a:t>
            </a:r>
            <a:r>
              <a:rPr lang="pl-PL" alt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ekoprojektu</a:t>
            </a: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 dla ogrzewaczy pomieszczeń</a:t>
            </a:r>
          </a:p>
        </p:txBody>
      </p:sp>
      <p:graphicFrame>
        <p:nvGraphicFramePr>
          <p:cNvPr id="25603" name="Object 1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0950403"/>
              </p:ext>
            </p:extLst>
          </p:nvPr>
        </p:nvGraphicFramePr>
        <p:xfrm>
          <a:off x="1046162" y="1484784"/>
          <a:ext cx="7126238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59" name="Dokument" r:id="rId3" imgW="6323987" imgH="3857688" progId="Word.Document.8">
                  <p:embed/>
                </p:oleObj>
              </mc:Choice>
              <mc:Fallback>
                <p:oleObj name="Dokument" r:id="rId3" imgW="6323987" imgH="3857688" progId="Word.Document.8">
                  <p:embed/>
                  <p:pic>
                    <p:nvPicPr>
                      <p:cNvPr id="2560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2" y="1484784"/>
                        <a:ext cx="7126238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Rectangle 14"/>
          <p:cNvSpPr>
            <a:spLocks noChangeArrowheads="1"/>
          </p:cNvSpPr>
          <p:nvPr/>
        </p:nvSpPr>
        <p:spPr bwMode="auto">
          <a:xfrm>
            <a:off x="892176" y="4995843"/>
            <a:ext cx="72056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just"/>
            <a:r>
              <a:rPr lang="pl-PL" altLang="pl-PL" sz="1400" dirty="0">
                <a:latin typeface="Arial" charset="0"/>
              </a:rPr>
              <a:t>Sezonową efektywność energetyczną ogrzewania pomieszczeń (</a:t>
            </a:r>
            <a:r>
              <a:rPr lang="pl-PL" altLang="pl-PL" sz="1400" dirty="0" err="1">
                <a:latin typeface="Arial" charset="0"/>
              </a:rPr>
              <a:t>η</a:t>
            </a:r>
            <a:r>
              <a:rPr lang="pl-PL" altLang="pl-PL" sz="1400" baseline="-25000" dirty="0" err="1">
                <a:latin typeface="Arial" charset="0"/>
              </a:rPr>
              <a:t>S</a:t>
            </a:r>
            <a:r>
              <a:rPr lang="pl-PL" altLang="pl-PL" sz="1400" dirty="0">
                <a:latin typeface="Arial" charset="0"/>
              </a:rPr>
              <a:t>) oblicza się jako sezonową efektywność energetyczną ogrzewania pomieszczeń w trybie aktywnym (</a:t>
            </a:r>
            <a:r>
              <a:rPr lang="pl-PL" altLang="pl-PL" sz="1400" dirty="0" err="1">
                <a:latin typeface="Arial" charset="0"/>
              </a:rPr>
              <a:t>η</a:t>
            </a:r>
            <a:r>
              <a:rPr lang="pl-PL" altLang="pl-PL" sz="1400" baseline="-25000" dirty="0" err="1">
                <a:latin typeface="Arial" charset="0"/>
              </a:rPr>
              <a:t>S,on</a:t>
            </a:r>
            <a:r>
              <a:rPr lang="pl-PL" altLang="pl-PL" sz="1400" dirty="0">
                <a:latin typeface="Arial" charset="0"/>
              </a:rPr>
              <a:t>) skorygowaną o czynniki uwzględniające regulację mocy cieplnej, zużycie energii elektrycznej na potrzeby własne i zużycie energii przez stały płomień pilotujący.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949950"/>
            <a:ext cx="36385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50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1557630"/>
              </p:ext>
            </p:extLst>
          </p:nvPr>
        </p:nvGraphicFramePr>
        <p:xfrm>
          <a:off x="467544" y="1268760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ytuł 1">
            <a:extLst>
              <a:ext uri="{FF2B5EF4-FFF2-40B4-BE49-F238E27FC236}">
                <a16:creationId xmlns="" xmlns:a16="http://schemas.microsoft.com/office/drawing/2014/main" id="{2DC13024-C9B8-BF48-8A4B-B546B7755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Uchwała antysmogowa  </a:t>
            </a:r>
            <a:b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województwo kujawsko-pomorskie / projekt z 31 V 2019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1807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Porównanie zapisów uchwał antysmogowych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40547"/>
              </p:ext>
            </p:extLst>
          </p:nvPr>
        </p:nvGraphicFramePr>
        <p:xfrm>
          <a:off x="457199" y="1425125"/>
          <a:ext cx="8229601" cy="4652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56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36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85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843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uchwała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dla woj. małopolskiego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uchwała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dla woj. śląskiego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 uchwały</a:t>
                      </a:r>
                      <a:br>
                        <a:rPr kumimoji="0" lang="pl-PL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l-PL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dla woj. kujawsko-pomorskiego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653"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możliwość</a:t>
                      </a:r>
                      <a:r>
                        <a:rPr lang="pl-PL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spalania węgla brunatnego </a:t>
                      </a:r>
                      <a:br>
                        <a:rPr lang="pl-PL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9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instalacjach grzewczych</a:t>
                      </a:r>
                      <a:endParaRPr lang="pl-PL" sz="9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dopuszczonie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zakaz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dokumenty potwierdzające jakość urządzeń grzewczych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dokumentacja z badań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dokumentacja</a:t>
                      </a:r>
                      <a: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techniczna urządzenia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instrukcja dla instalatorów </a:t>
                      </a:r>
                      <a:b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użytkowników </a:t>
                      </a:r>
                      <a:b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 „</a:t>
                      </a:r>
                      <a:r>
                        <a:rPr lang="pl-PL" sz="11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ekoprojektu</a:t>
                      </a:r>
                      <a:r>
                        <a:rPr lang="pl-PL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zaświadczenie wydane przez</a:t>
                      </a: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odpowiednią jednostkę akredytowaną</a:t>
                      </a:r>
                      <a:endParaRPr kumimoji="0" lang="pl-PL" sz="11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instrukcja dla instalatorów </a:t>
                      </a:r>
                      <a:b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użytkowników </a:t>
                      </a:r>
                      <a:b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wg „</a:t>
                      </a:r>
                      <a:r>
                        <a:rPr kumimoji="0" lang="pl-PL" sz="1100" kern="12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ekoprojektu</a:t>
                      </a: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kumimoji="0" lang="pl-PL" sz="11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dokumentacja</a:t>
                      </a: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techniczna urządzenia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instrukcja dla instalatorów </a:t>
                      </a:r>
                      <a:b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użytkowników </a:t>
                      </a:r>
                      <a:b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wg „</a:t>
                      </a:r>
                      <a:r>
                        <a:rPr kumimoji="0" lang="pl-PL" sz="1100" kern="12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ekoprojektu</a:t>
                      </a:r>
                      <a:r>
                        <a:rPr kumimoji="0" lang="pl-PL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kumimoji="0" lang="pl-PL" sz="11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pl-PL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 wymiany kotłów c.o. pozaklasowych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31.12.2021 </a:t>
                      </a:r>
                      <a:r>
                        <a:rPr lang="pl-PL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(starsze niż 10 lat)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31.12.2023 </a:t>
                      </a:r>
                      <a:r>
                        <a:rPr kumimoji="0" lang="pl-PL" sz="9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(starsze niż 5 lat)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31.12.2025 </a:t>
                      </a:r>
                      <a:r>
                        <a:rPr kumimoji="0" lang="pl-PL" sz="9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(młodsze niż 5 lat)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7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termin wymiany kotłów c.o. </a:t>
                      </a:r>
                      <a:br>
                        <a:rPr kumimoji="0" lang="pl-PL" sz="9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l-PL" sz="9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klas 3 i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7905">
                <a:tc>
                  <a:txBody>
                    <a:bodyPr/>
                    <a:lstStyle/>
                    <a:p>
                      <a:pPr algn="ctr"/>
                      <a:r>
                        <a:rPr kumimoji="0" lang="pl-PL" sz="9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Termin wymiany miejscowych ogrzewaczy pomieszczeń niespełniających</a:t>
                      </a:r>
                      <a:r>
                        <a:rPr kumimoji="0" lang="pl-PL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„</a:t>
                      </a:r>
                      <a:r>
                        <a:rPr kumimoji="0" lang="pl-PL" sz="900" kern="12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ekoprojektu</a:t>
                      </a:r>
                      <a:r>
                        <a:rPr kumimoji="0" lang="pl-PL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lang="pl-PL" sz="9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039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9A78137-B612-844E-A791-03693CC61777}"/>
              </a:ext>
            </a:extLst>
          </p:cNvPr>
          <p:cNvSpPr txBox="1"/>
          <p:nvPr/>
        </p:nvSpPr>
        <p:spPr>
          <a:xfrm>
            <a:off x="1547664" y="2551837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Jak kontrolować przestrzeganie prawa ?</a:t>
            </a:r>
          </a:p>
        </p:txBody>
      </p:sp>
    </p:spTree>
    <p:extLst>
      <p:ext uri="{BB962C8B-B14F-4D97-AF65-F5344CB8AC3E}">
        <p14:creationId xmlns:p14="http://schemas.microsoft.com/office/powerpoint/2010/main" val="10817775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431415" y="692696"/>
            <a:ext cx="828116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Często zadawane pytania: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83567" y="2013228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i jak kontrolować 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Przygotowanie obiektu do kontroli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Podstawy prawne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Metodyka działania / przebieg kontroli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Wynik kontroli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Koszty przeprowadzenia kontroli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Co dalej – efekt informacyjny czy też podstawa do represji 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Picture 2" descr="Podobny obraz">
            <a:extLst>
              <a:ext uri="{FF2B5EF4-FFF2-40B4-BE49-F238E27FC236}">
                <a16:creationId xmlns="" xmlns:a16="http://schemas.microsoft.com/office/drawing/2014/main" id="{BC9A1D86-A026-0E45-8CA7-7E924A48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5" y="1462137"/>
            <a:ext cx="2327136" cy="20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97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C1C46-83E2-4F61-A884-FE6A7E38B907}" type="slidenum">
              <a:rPr lang="pl-PL" smtClean="0"/>
              <a:pPr>
                <a:defRPr/>
              </a:pPr>
              <a:t>45</a:t>
            </a:fld>
            <a:r>
              <a:rPr lang="pl-PL" dirty="0"/>
              <a:t>/10</a:t>
            </a:r>
          </a:p>
        </p:txBody>
      </p:sp>
      <p:pic>
        <p:nvPicPr>
          <p:cNvPr id="2050" name="Picture 2" descr="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00584"/>
            <a:ext cx="2880320" cy="2138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31540" y="1428949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Konsorcjum w składzie Instytut Chemicznej Przeróbki Węgla oraz Fundacja Frank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przeprowadzili na przełomie marca i kwietnia tego roku szkolenia dla pracowników merytorycznych jednostek samorządu terytorialnego, Policji i straży gminnych/miejskich z terenu województwa małopolskiego, dotyczące metodyki wykrywania nielegalnego spalania i współspalania odpadów w indywidualnych urządzeniach grzewczych. </a:t>
            </a:r>
          </a:p>
          <a:p>
            <a:pPr algn="just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Szkolenia były zorganizowane na zlecenie Urzędu Marszałkowskiego województwa małopolskiego i zostały sfinansowane ze środków projektu zintegrowanego LIFE „Wdrażanie programu ochrony powietrza dla województwa małopolskiego – Małopolska w zdrowej atmosferze”.</a:t>
            </a:r>
          </a:p>
        </p:txBody>
      </p:sp>
      <p:pic>
        <p:nvPicPr>
          <p:cNvPr id="1026" name="Picture 2" descr="https://powietrze.malopolska.pl/wp-content/uploads/2019/03/4-2-1024x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4100584"/>
            <a:ext cx="288032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4" y="4223036"/>
            <a:ext cx="31047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31540" y="59373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Szkolenia z zakresu kontroli palenisk</a:t>
            </a:r>
          </a:p>
        </p:txBody>
      </p:sp>
    </p:spTree>
    <p:extLst>
      <p:ext uri="{BB962C8B-B14F-4D97-AF65-F5344CB8AC3E}">
        <p14:creationId xmlns:p14="http://schemas.microsoft.com/office/powerpoint/2010/main" val="3451616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90636961"/>
              </p:ext>
            </p:extLst>
          </p:nvPr>
        </p:nvGraphicFramePr>
        <p:xfrm>
          <a:off x="-756592" y="1412776"/>
          <a:ext cx="1072919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4078DCA3-DDCB-1341-88F9-05E35D128447}"/>
              </a:ext>
            </a:extLst>
          </p:cNvPr>
          <p:cNvSpPr txBox="1"/>
          <p:nvPr/>
        </p:nvSpPr>
        <p:spPr>
          <a:xfrm>
            <a:off x="431540" y="59373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Szkolenia z zakresu kontroli palenisk</a:t>
            </a:r>
          </a:p>
        </p:txBody>
      </p:sp>
    </p:spTree>
    <p:extLst>
      <p:ext uri="{BB962C8B-B14F-4D97-AF65-F5344CB8AC3E}">
        <p14:creationId xmlns:p14="http://schemas.microsoft.com/office/powerpoint/2010/main" val="1004961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1268760"/>
            <a:ext cx="8568952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 </a:t>
            </a:r>
            <a:r>
              <a:rPr lang="pl-PL" sz="2400" dirty="0">
                <a:solidFill>
                  <a:srgbClr val="002776"/>
                </a:solidFill>
              </a:rPr>
              <a:t> </a:t>
            </a:r>
            <a:r>
              <a:rPr lang="pl-PL" sz="2400" u="sng" dirty="0">
                <a:solidFill>
                  <a:srgbClr val="002776"/>
                </a:solidFill>
              </a:rPr>
              <a:t>Szkolenia prowadził zespół ekspertów w następującym składzie:</a:t>
            </a:r>
          </a:p>
          <a:p>
            <a:pPr algn="ctr"/>
            <a:endParaRPr lang="pl-PL" sz="1600" dirty="0">
              <a:solidFill>
                <a:srgbClr val="002776"/>
              </a:solidFill>
            </a:endParaRPr>
          </a:p>
          <a:p>
            <a:pPr lvl="0" algn="ctr">
              <a:spcAft>
                <a:spcPts val="300"/>
              </a:spcAft>
            </a:pPr>
            <a:r>
              <a:rPr lang="pl-PL" sz="2200" dirty="0">
                <a:solidFill>
                  <a:srgbClr val="002776"/>
                </a:solidFill>
              </a:rPr>
              <a:t>Ekspert od paliw stałych;</a:t>
            </a:r>
          </a:p>
          <a:p>
            <a:pPr lvl="0" algn="ctr">
              <a:spcAft>
                <a:spcPts val="300"/>
              </a:spcAft>
            </a:pPr>
            <a:r>
              <a:rPr lang="pl-PL" sz="2200" dirty="0">
                <a:solidFill>
                  <a:srgbClr val="002776"/>
                </a:solidFill>
              </a:rPr>
              <a:t>Ekspert od kotłów i kominków;</a:t>
            </a:r>
          </a:p>
          <a:p>
            <a:pPr lvl="0" algn="ctr">
              <a:spcAft>
                <a:spcPts val="300"/>
              </a:spcAft>
            </a:pPr>
            <a:r>
              <a:rPr lang="pl-PL" sz="2200" dirty="0">
                <a:solidFill>
                  <a:srgbClr val="002776"/>
                </a:solidFill>
              </a:rPr>
              <a:t>Prawnik;</a:t>
            </a:r>
          </a:p>
          <a:p>
            <a:pPr lvl="0" algn="ctr">
              <a:spcAft>
                <a:spcPts val="300"/>
              </a:spcAft>
            </a:pPr>
            <a:r>
              <a:rPr lang="pl-PL" sz="2200" dirty="0">
                <a:solidFill>
                  <a:srgbClr val="002776"/>
                </a:solidFill>
              </a:rPr>
              <a:t>Strażnik miejski.</a:t>
            </a:r>
            <a:endParaRPr lang="pl-PL" sz="2200" dirty="0"/>
          </a:p>
        </p:txBody>
      </p:sp>
      <p:pic>
        <p:nvPicPr>
          <p:cNvPr id="1027" name="Picture 3" descr="C:\Users\Agnieszka\Desktop\Szkolenia Toruń\beznazw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69390"/>
            <a:ext cx="3797208" cy="2532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gnieszka\Desktop\Szkolenia Toruń\beznazwy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69391"/>
            <a:ext cx="3797164" cy="2532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E5893982-99B9-8745-9038-DA643A4E9354}"/>
              </a:ext>
            </a:extLst>
          </p:cNvPr>
          <p:cNvSpPr txBox="1"/>
          <p:nvPr/>
        </p:nvSpPr>
        <p:spPr>
          <a:xfrm>
            <a:off x="431540" y="59373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Szkolenia z zakresu kontroli palenisk</a:t>
            </a:r>
          </a:p>
        </p:txBody>
      </p:sp>
    </p:spTree>
    <p:extLst>
      <p:ext uri="{BB962C8B-B14F-4D97-AF65-F5344CB8AC3E}">
        <p14:creationId xmlns:p14="http://schemas.microsoft.com/office/powerpoint/2010/main" val="150034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57200" y="1360354"/>
            <a:ext cx="82552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600" u="sng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PODSTAWOWE ZAGADNIENIA CZĘŚCI WYKŁADOWEJ</a:t>
            </a: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pl-PL" sz="1600" dirty="0">
              <a:solidFill>
                <a:srgbClr val="0027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przedstawienie uchwały antysmogowej województwa małopolskiego pod kątem prowadzenia kontroli; 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prawa i obowiązki, a także różnice wynikające z kontroli nieruchomości osób fizycznych i osób prawnych (przedsiębiorców);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informacje, jakie należy przekazać na wstępie kontrolowanemu – podstawa prawna kontroli, upoważnienie do przeprowadzenia kontroli (wzór);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zasady bezpieczeństwa i higieny podczas kontroli;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zabezpieczenie próbki, opisanie jej, sporządzenie protokołu z kontroli (wzór);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wybór laboratorium, do którego należy przekazać próbkę;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przedstawienie wymaganych przy sprzedaży paliw węglowych dokumentów potwierdzających parametry;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przegląd świadectw paliw węglowych wraz ze sposobem odczytywania informacji w nich zawartych; 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wymogi wynikające z obecnych przepisów prawnych (świadectwa, kontrola, badanie Inspekcji Handlowej);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600" dirty="0">
                <a:solidFill>
                  <a:srgbClr val="00277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postępowanie po otrzymaniu ekspertyzy z laboratorium.</a:t>
            </a:r>
            <a:endParaRPr lang="pl-PL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002776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BFD4629D-568A-7B4C-8A90-5072FB6163CE}"/>
              </a:ext>
            </a:extLst>
          </p:cNvPr>
          <p:cNvSpPr txBox="1"/>
          <p:nvPr/>
        </p:nvSpPr>
        <p:spPr>
          <a:xfrm>
            <a:off x="431540" y="59373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Szkolenia z zakresu kontroli palenisk</a:t>
            </a:r>
          </a:p>
        </p:txBody>
      </p:sp>
    </p:spTree>
    <p:extLst>
      <p:ext uri="{BB962C8B-B14F-4D97-AF65-F5344CB8AC3E}">
        <p14:creationId xmlns:p14="http://schemas.microsoft.com/office/powerpoint/2010/main" val="2705806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36413" y="1447250"/>
            <a:ext cx="460363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u="sng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PODSTAWOWE ZAGADNIENIA CZĘŚCI WARSZTATOWEJ</a:t>
            </a: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pl-PL" dirty="0">
              <a:solidFill>
                <a:srgbClr val="0027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ocena wizualna paleniska (omówienie budowy kotła wraz z rozróżnieniem nowoczesnych kotłów </a:t>
            </a:r>
            <a:r>
              <a:rPr lang="pl-PL" dirty="0" err="1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ekoprojekt</a:t>
            </a: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kotłów pozaklasowych);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pobieranie próbek odpadów paleniskowych (demonstracja);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pobieranie próbek odpadów paleniskowych przez uczestników warsztatów;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badanie wilgotności drewna/sposób przechowywania paliwa stałego (węgiel, </a:t>
            </a:r>
            <a:r>
              <a:rPr lang="pl-PL" dirty="0" err="1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</a:t>
            </a:r>
            <a:r>
              <a:rPr lang="pl-PL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drewno kawałkowe).</a:t>
            </a:r>
          </a:p>
          <a:p>
            <a:pPr lvl="0"/>
            <a:endParaRPr lang="pl-PL" dirty="0">
              <a:solidFill>
                <a:srgbClr val="00277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4" t="1842" r="804" b="19363"/>
          <a:stretch/>
        </p:blipFill>
        <p:spPr bwMode="auto">
          <a:xfrm>
            <a:off x="5076056" y="1241426"/>
            <a:ext cx="3242319" cy="2402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r="7241"/>
          <a:stretch/>
        </p:blipFill>
        <p:spPr bwMode="auto">
          <a:xfrm>
            <a:off x="5148064" y="3601848"/>
            <a:ext cx="3170311" cy="249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4EE57BEF-3B52-6A49-BB98-668037D7A405}"/>
              </a:ext>
            </a:extLst>
          </p:cNvPr>
          <p:cNvSpPr txBox="1"/>
          <p:nvPr/>
        </p:nvSpPr>
        <p:spPr>
          <a:xfrm>
            <a:off x="431540" y="59373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Szkolenia z zakresu kontroli palenisk</a:t>
            </a:r>
          </a:p>
        </p:txBody>
      </p:sp>
    </p:spTree>
    <p:extLst>
      <p:ext uri="{BB962C8B-B14F-4D97-AF65-F5344CB8AC3E}">
        <p14:creationId xmlns:p14="http://schemas.microsoft.com/office/powerpoint/2010/main" val="2342134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42C130F7-0E09-BD46-9042-1D7F6FFAF1C4}"/>
              </a:ext>
            </a:extLst>
          </p:cNvPr>
          <p:cNvSpPr txBox="1"/>
          <p:nvPr/>
        </p:nvSpPr>
        <p:spPr>
          <a:xfrm>
            <a:off x="468313" y="476250"/>
            <a:ext cx="7416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Rekomendacje KERM dla Rady Ministrów</a:t>
            </a:r>
          </a:p>
        </p:txBody>
      </p:sp>
      <p:sp>
        <p:nvSpPr>
          <p:cNvPr id="30723" name="pole tekstowe 4">
            <a:extLst>
              <a:ext uri="{FF2B5EF4-FFF2-40B4-BE49-F238E27FC236}">
                <a16:creationId xmlns="" xmlns:a16="http://schemas.microsoft.com/office/drawing/2014/main" id="{A3162DEB-B67D-D74C-BE16-77CD9591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41438"/>
            <a:ext cx="8351837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just">
              <a:defRPr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Rekomendacje Komitetu Ekonomicznego Rady Ministrów w sprawie działań niezbędnych do podjęcia w związku z występowaniem na znacznym obszarze kraju wysokiego stężenia zanieczyszczeń powietrza (14 punktów) z dnia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17.01.2017 :</a:t>
            </a:r>
          </a:p>
          <a:p>
            <a:pPr algn="just">
              <a:defRPr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maksymalne przyspieszenie prac nad rozporządzeniem w sprawie wymagań dla kotłów na paliwo stałe, które powinno zostać przyjęte najpóźniej do końca kwietnia 2017 r., tak aby jego postanowienia zaczęły obowiązywać jeszcze przed rozpoczęciem sezonu grzewczego 2017/2018;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pilne wprowadzenie rozporządzenia w sprawie norm jakościowych dla paliw stałych, które powinno zostać przyjęte jeszcze w I kwartale 2017 r., po wprowadzeniu zmian do ustawy o monitorowaniu i kontroli jakości paliw;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priorytetyzacja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środków Narodowego Funduszu Ochrony Środowiska i Gospodarki Wodnej na działaniach prowadzących do jak najszybszej poprawy jakości powietrza w taki sposób, aby uzyskać maksymalny efekt zdrowotny i ekologiczny z każdej złotówki poniesionych nakładów;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przeprowadzenie kampanii edukacyjnej na temat optymalnych sposobów palenia w kotłach oraz związanych z tym skutków zdrowotnych;</a:t>
            </a:r>
          </a:p>
        </p:txBody>
      </p:sp>
    </p:spTree>
    <p:extLst>
      <p:ext uri="{BB962C8B-B14F-4D97-AF65-F5344CB8AC3E}">
        <p14:creationId xmlns:p14="http://schemas.microsoft.com/office/powerpoint/2010/main" val="1804212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31540" y="1582217"/>
            <a:ext cx="8100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MATERIAŁY DLA UCZESTNIKÓW:</a:t>
            </a:r>
          </a:p>
          <a:p>
            <a:pPr algn="just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imienny certyfikat potwierdzający wiedzę i umiejętności;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plomby samoprzylepne i plomby plastikowe;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próbki różnego rodzaju paliwa stałego w pojemnikach;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zestaw naklejek na piec informujących o terminie do którego należy go wymienić zgodnie z uchwałą antysmogową województwa małopolskiego;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pendrive z prezentacjami ze szkolenia.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W RAMACH SZKOLENIA DODATKOWO PRZYGOTOWANO :</a:t>
            </a:r>
          </a:p>
          <a:p>
            <a:pPr algn="just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poradnik, będący zbiorem podstawowych informacji, definicji oraz odpowiedzi na pytania z zakresu kontroli nielegalnego spalania odpadów w urządzeniach grzewczych;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film instruktażowy, przedstawiający modelową kontrolę „krok po kroku”.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D502BD67-052F-C147-A08C-3487D17D02B1}"/>
              </a:ext>
            </a:extLst>
          </p:cNvPr>
          <p:cNvSpPr txBox="1"/>
          <p:nvPr/>
        </p:nvSpPr>
        <p:spPr>
          <a:xfrm>
            <a:off x="431540" y="59373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7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Szkolenia z zakresu kontroli palenisk</a:t>
            </a:r>
          </a:p>
        </p:txBody>
      </p:sp>
    </p:spTree>
    <p:extLst>
      <p:ext uri="{BB962C8B-B14F-4D97-AF65-F5344CB8AC3E}">
        <p14:creationId xmlns:p14="http://schemas.microsoft.com/office/powerpoint/2010/main" val="1464566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9A78137-B612-844E-A791-03693CC61777}"/>
              </a:ext>
            </a:extLst>
          </p:cNvPr>
          <p:cNvSpPr txBox="1"/>
          <p:nvPr/>
        </p:nvSpPr>
        <p:spPr>
          <a:xfrm>
            <a:off x="1547664" y="2782669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269509717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Działania systemowe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ostokąt zaokrąglony 11"/>
          <p:cNvSpPr/>
          <p:nvPr/>
        </p:nvSpPr>
        <p:spPr>
          <a:xfrm>
            <a:off x="2987636" y="3108027"/>
            <a:ext cx="3240087" cy="12246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hierarchizacja działań</a:t>
            </a:r>
          </a:p>
        </p:txBody>
      </p:sp>
      <p:sp>
        <p:nvSpPr>
          <p:cNvPr id="7" name="Prostokąt zaokrąglony 11"/>
          <p:cNvSpPr/>
          <p:nvPr/>
        </p:nvSpPr>
        <p:spPr>
          <a:xfrm>
            <a:off x="5331681" y="1571166"/>
            <a:ext cx="3240087" cy="1224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monitorowanie efektów</a:t>
            </a:r>
          </a:p>
        </p:txBody>
      </p:sp>
      <p:sp>
        <p:nvSpPr>
          <p:cNvPr id="8" name="Prostokąt zaokrąglony 11"/>
          <p:cNvSpPr/>
          <p:nvPr/>
        </p:nvSpPr>
        <p:spPr>
          <a:xfrm>
            <a:off x="572234" y="1571166"/>
            <a:ext cx="3240087" cy="1224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planowanie</a:t>
            </a:r>
          </a:p>
        </p:txBody>
      </p:sp>
      <p:sp>
        <p:nvSpPr>
          <p:cNvPr id="9" name="Krzyż 8"/>
          <p:cNvSpPr/>
          <p:nvPr/>
        </p:nvSpPr>
        <p:spPr>
          <a:xfrm>
            <a:off x="4150480" y="1726307"/>
            <a:ext cx="914400" cy="9144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Tekstowe 1">
            <a:extLst>
              <a:ext uri="{FF2B5EF4-FFF2-40B4-BE49-F238E27FC236}">
                <a16:creationId xmlns="" xmlns:a16="http://schemas.microsoft.com/office/drawing/2014/main" id="{22ED163C-6E31-EF48-8881-C65350E44831}"/>
              </a:ext>
            </a:extLst>
          </p:cNvPr>
          <p:cNvSpPr txBox="1"/>
          <p:nvPr/>
        </p:nvSpPr>
        <p:spPr>
          <a:xfrm>
            <a:off x="431215" y="4605734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ograniczymy „niskiej emisji” w Polsce działaniami 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doraźnymi i okazjonalnymi. Nasze zapóźnienie cywilizacyjne w tym zakresie jest zbyt duże.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pewnością będzie to proces wieloletni i kosztowny.</a:t>
            </a:r>
          </a:p>
        </p:txBody>
      </p:sp>
    </p:spTree>
    <p:extLst>
      <p:ext uri="{BB962C8B-B14F-4D97-AF65-F5344CB8AC3E}">
        <p14:creationId xmlns:p14="http://schemas.microsoft.com/office/powerpoint/2010/main" val="3514467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4"/>
          <p:cNvSpPr txBox="1">
            <a:spLocks noChangeArrowheads="1"/>
          </p:cNvSpPr>
          <p:nvPr/>
        </p:nvSpPr>
        <p:spPr bwMode="auto">
          <a:xfrm>
            <a:off x="323850" y="1557338"/>
            <a:ext cx="8424863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l-PL" altLang="pl-PL" sz="3600" b="1" dirty="0">
                <a:solidFill>
                  <a:srgbClr val="0070C0"/>
                </a:solidFill>
                <a:latin typeface="Calibri" pitchFamily="34" charset="0"/>
              </a:rPr>
              <a:t>Tylko działania systemowe będą skuteczne w walce z niską emisją !!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2400" b="1" dirty="0">
                <a:solidFill>
                  <a:srgbClr val="FF0000"/>
                </a:solidFill>
                <a:latin typeface="Calibri" pitchFamily="34" charset="0"/>
              </a:rPr>
              <a:t>-------------------------------------------------------------------------------------</a:t>
            </a:r>
            <a:endParaRPr lang="pl-PL" altLang="pl-PL" sz="12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  <a:latin typeface="Calibri" pitchFamily="34" charset="0"/>
              </a:rPr>
              <a:t>rozwiązanie perspektywiczne : ciepło systemowe i gaz 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  <a:latin typeface="Calibri" pitchFamily="34" charset="0"/>
              </a:rPr>
              <a:t>eliminacja mułów węglowych z ogrzewnictwa komunalnego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  <a:latin typeface="Calibri" pitchFamily="34" charset="0"/>
              </a:rPr>
              <a:t>powszechna kontrola jakości węgla / rozwiązania ustawowe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  <a:latin typeface="Calibri" pitchFamily="34" charset="0"/>
              </a:rPr>
              <a:t>wymiana starych kotłów na urządzenia automatyczne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  <a:latin typeface="Calibri" pitchFamily="34" charset="0"/>
              </a:rPr>
              <a:t>wdrożenie węglowych paliw niskoemisyjnych (?)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rgbClr val="FF0000"/>
                </a:solidFill>
                <a:latin typeface="Calibri" pitchFamily="34" charset="0"/>
              </a:rPr>
              <a:t>ograniczenie procederu spalania odpadów w paleniskach domowych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endParaRPr lang="pl-PL" altLang="pl-PL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pole tekstowe 1"/>
          <p:cNvSpPr txBox="1">
            <a:spLocks noChangeArrowheads="1"/>
          </p:cNvSpPr>
          <p:nvPr/>
        </p:nvSpPr>
        <p:spPr bwMode="auto">
          <a:xfrm>
            <a:off x="611188" y="404813"/>
            <a:ext cx="5329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pl-PL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en-GB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34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ytuł 1">
            <a:extLst>
              <a:ext uri="{FF2B5EF4-FFF2-40B4-BE49-F238E27FC236}">
                <a16:creationId xmlns="" xmlns:a16="http://schemas.microsoft.com/office/drawing/2014/main" id="{E05C857C-B752-ED4F-9F5E-A3D5CEBC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 Czyste Powietrze</a:t>
            </a:r>
            <a:endParaRPr lang="pl-PL" alt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Diagram 3">
            <a:extLst>
              <a:ext uri="{FF2B5EF4-FFF2-40B4-BE49-F238E27FC236}">
                <a16:creationId xmlns="" xmlns:a16="http://schemas.microsoft.com/office/drawing/2014/main" id="{18304313-37F3-4440-93DD-70F4C310748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44824"/>
            <a:ext cx="4983336" cy="37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2">
            <a:extLst>
              <a:ext uri="{FF2B5EF4-FFF2-40B4-BE49-F238E27FC236}">
                <a16:creationId xmlns="" xmlns:a16="http://schemas.microsoft.com/office/drawing/2014/main" id="{70C4AF36-3CAA-4B4A-BF03-1D23D1E8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0" y="1335162"/>
            <a:ext cx="4536504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8957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9A78137-B612-844E-A791-03693CC61777}"/>
              </a:ext>
            </a:extLst>
          </p:cNvPr>
          <p:cNvSpPr txBox="1"/>
          <p:nvPr/>
        </p:nvSpPr>
        <p:spPr>
          <a:xfrm>
            <a:off x="611560" y="1916832"/>
            <a:ext cx="77768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Co zadecyduje o powodzeniu programów ograniczania „niskiej emisji” ?</a:t>
            </a:r>
          </a:p>
          <a:p>
            <a:pPr algn="ctr"/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determinacja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pieniądze </a:t>
            </a:r>
          </a:p>
        </p:txBody>
      </p:sp>
      <p:sp>
        <p:nvSpPr>
          <p:cNvPr id="3" name="Tytuł 1">
            <a:extLst>
              <a:ext uri="{FF2B5EF4-FFF2-40B4-BE49-F238E27FC236}">
                <a16:creationId xmlns="" xmlns:a16="http://schemas.microsoft.com/office/drawing/2014/main" id="{395CF047-B527-4C4A-B634-4BEFE2CB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l-PL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9042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pl-PL" altLang="pl-PL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DZIĘKUJĘ ZA UWAGĘ</a:t>
            </a:r>
            <a:endParaRPr lang="en-GB" altLang="pl-PL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9832" y="2492896"/>
            <a:ext cx="2878012" cy="1739974"/>
          </a:xfrm>
          <a:prstGeom prst="rect">
            <a:avLst/>
          </a:prstGeom>
          <a:noFill/>
          <a:ln>
            <a:noFill/>
          </a:ln>
          <a:effectLst>
            <a:outerShdw blurRad="228600" sx="102000" sy="102000" algn="ctr" rotWithShape="0">
              <a:srgbClr val="002C9D">
                <a:alpha val="33000"/>
              </a:srgbClr>
            </a:outerShdw>
            <a:reflection stA="52000" endA="300" endPos="41000" dir="5400000" sy="-100000" algn="bl" rotWithShape="0"/>
          </a:effectLst>
        </p:spPr>
      </p:pic>
      <p:grpSp>
        <p:nvGrpSpPr>
          <p:cNvPr id="84996" name="Grupa 4"/>
          <p:cNvGrpSpPr>
            <a:grpSpLocks/>
          </p:cNvGrpSpPr>
          <p:nvPr/>
        </p:nvGrpSpPr>
        <p:grpSpPr bwMode="auto">
          <a:xfrm>
            <a:off x="223838" y="5876925"/>
            <a:ext cx="8270875" cy="469900"/>
            <a:chOff x="223838" y="5942013"/>
            <a:chExt cx="8270875" cy="469900"/>
          </a:xfrm>
        </p:grpSpPr>
        <p:sp>
          <p:nvSpPr>
            <p:cNvPr id="84998" name="pole tekstowe 16"/>
            <p:cNvSpPr txBox="1">
              <a:spLocks noChangeArrowheads="1"/>
            </p:cNvSpPr>
            <p:nvPr/>
          </p:nvSpPr>
          <p:spPr bwMode="auto">
            <a:xfrm>
              <a:off x="223838" y="5949950"/>
              <a:ext cx="2070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r>
                <a:rPr lang="pl-PL" altLang="pl-PL" sz="1200">
                  <a:latin typeface="Verdana" pitchFamily="34" charset="0"/>
                </a:rPr>
                <a:t>Telefon: 	</a:t>
              </a:r>
              <a:r>
                <a:rPr lang="pl-PL" altLang="pl-PL" sz="1200" b="1">
                  <a:latin typeface="Verdana" pitchFamily="34" charset="0"/>
                </a:rPr>
                <a:t>32 271 00 41</a:t>
              </a:r>
            </a:p>
            <a:p>
              <a:pPr eaLnBrk="1" hangingPunct="1"/>
              <a:r>
                <a:rPr lang="pl-PL" altLang="pl-PL" sz="1200">
                  <a:latin typeface="Verdana" pitchFamily="34" charset="0"/>
                </a:rPr>
                <a:t>Fax: 	</a:t>
              </a:r>
              <a:r>
                <a:rPr lang="pl-PL" altLang="pl-PL" sz="1200" b="1">
                  <a:latin typeface="Verdana" pitchFamily="34" charset="0"/>
                </a:rPr>
                <a:t>32 271 08 09</a:t>
              </a:r>
            </a:p>
          </p:txBody>
        </p:sp>
        <p:sp>
          <p:nvSpPr>
            <p:cNvPr id="84999" name="pole tekstowe 17"/>
            <p:cNvSpPr txBox="1">
              <a:spLocks noChangeArrowheads="1"/>
            </p:cNvSpPr>
            <p:nvPr/>
          </p:nvSpPr>
          <p:spPr bwMode="auto">
            <a:xfrm>
              <a:off x="6281738" y="5942013"/>
              <a:ext cx="22129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1913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r>
                <a:rPr lang="pl-PL" altLang="pl-PL" sz="1200">
                  <a:latin typeface="Verdana" pitchFamily="34" charset="0"/>
                </a:rPr>
                <a:t>NIP:      </a:t>
              </a:r>
              <a:r>
                <a:rPr lang="pl-PL" altLang="pl-PL" sz="1200" b="1">
                  <a:latin typeface="Verdana" pitchFamily="34" charset="0"/>
                </a:rPr>
                <a:t>648-000-87-65</a:t>
              </a:r>
            </a:p>
            <a:p>
              <a:pPr eaLnBrk="1" hangingPunct="1"/>
              <a:r>
                <a:rPr lang="pl-PL" altLang="pl-PL" sz="1200">
                  <a:latin typeface="Verdana" pitchFamily="34" charset="0"/>
                </a:rPr>
                <a:t>Regon:  </a:t>
              </a:r>
              <a:r>
                <a:rPr lang="pl-PL" altLang="pl-PL" sz="1200" b="1">
                  <a:latin typeface="Verdana" pitchFamily="34" charset="0"/>
                </a:rPr>
                <a:t>000025945</a:t>
              </a:r>
            </a:p>
          </p:txBody>
        </p:sp>
        <p:sp>
          <p:nvSpPr>
            <p:cNvPr id="85000" name="pole tekstowe 17"/>
            <p:cNvSpPr txBox="1">
              <a:spLocks noChangeArrowheads="1"/>
            </p:cNvSpPr>
            <p:nvPr/>
          </p:nvSpPr>
          <p:spPr bwMode="auto">
            <a:xfrm>
              <a:off x="3048000" y="5949950"/>
              <a:ext cx="32337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1688" algn="l"/>
                </a:tabLs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r>
                <a:rPr lang="pl-PL" altLang="pl-PL" sz="1200">
                  <a:latin typeface="Verdana" pitchFamily="34" charset="0"/>
                </a:rPr>
                <a:t>E-mail:	</a:t>
              </a:r>
              <a:r>
                <a:rPr lang="pl-PL" altLang="pl-PL" sz="1200" b="1">
                  <a:latin typeface="Verdana" pitchFamily="34" charset="0"/>
                </a:rPr>
                <a:t>office@ichpw.pl</a:t>
              </a:r>
            </a:p>
            <a:p>
              <a:pPr eaLnBrk="1" hangingPunct="1"/>
              <a:r>
                <a:rPr lang="pl-PL" altLang="pl-PL" sz="1200">
                  <a:latin typeface="Verdana" pitchFamily="34" charset="0"/>
                </a:rPr>
                <a:t>Internet:  </a:t>
              </a:r>
              <a:r>
                <a:rPr lang="pl-PL" altLang="pl-PL" sz="1200" b="1">
                  <a:latin typeface="Verdana" pitchFamily="34" charset="0"/>
                </a:rPr>
                <a:t>www.ichpw.pl</a:t>
              </a:r>
            </a:p>
          </p:txBody>
        </p:sp>
      </p:grpSp>
      <p:sp>
        <p:nvSpPr>
          <p:cNvPr id="84997" name="pole tekstowe 5"/>
          <p:cNvSpPr txBox="1">
            <a:spLocks noChangeArrowheads="1"/>
          </p:cNvSpPr>
          <p:nvPr/>
        </p:nvSpPr>
        <p:spPr bwMode="auto">
          <a:xfrm>
            <a:off x="1563688" y="5140325"/>
            <a:ext cx="5976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GB" altLang="pl-PL" b="1">
                <a:latin typeface="Verdana" pitchFamily="34" charset="0"/>
              </a:rPr>
              <a:t>INSTYTUT CHEMICZNEJ PRZERÓBKI WĘGLA</a:t>
            </a:r>
            <a:br>
              <a:rPr lang="en-GB" altLang="pl-PL" b="1">
                <a:latin typeface="Verdana" pitchFamily="34" charset="0"/>
              </a:rPr>
            </a:br>
            <a:r>
              <a:rPr lang="en-GB" altLang="pl-PL" sz="1400" b="1">
                <a:latin typeface="Verdana" pitchFamily="34" charset="0"/>
              </a:rPr>
              <a:t>ul. Zamkowa 1; 41-803 Zabrze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cdn.nowiny.pl/im/v1/news-900-widen-wm/2014/11/05/104097_1415181165_84141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r="20755"/>
          <a:stretch/>
        </p:blipFill>
        <p:spPr bwMode="auto">
          <a:xfrm>
            <a:off x="2915816" y="1668742"/>
            <a:ext cx="2880320" cy="32724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a 8"/>
          <p:cNvSpPr/>
          <p:nvPr/>
        </p:nvSpPr>
        <p:spPr>
          <a:xfrm>
            <a:off x="3565525" y="1773238"/>
            <a:ext cx="1512888" cy="14398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2054225" y="3933825"/>
            <a:ext cx="1511300" cy="1439863"/>
          </a:xfrm>
          <a:prstGeom prst="ellipse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5294313" y="3860800"/>
            <a:ext cx="1511300" cy="1439863"/>
          </a:xfrm>
          <a:prstGeom prst="ellipse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8" name="Strzałka w lewo i prawo 7"/>
          <p:cNvSpPr/>
          <p:nvPr/>
        </p:nvSpPr>
        <p:spPr>
          <a:xfrm rot="18510249">
            <a:off x="2447131" y="3120232"/>
            <a:ext cx="1330325" cy="360362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2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13" name="Strzałka w lewo i prawo 12"/>
          <p:cNvSpPr/>
          <p:nvPr/>
        </p:nvSpPr>
        <p:spPr>
          <a:xfrm rot="3089751" flipV="1">
            <a:off x="4895850" y="3005138"/>
            <a:ext cx="1328738" cy="360362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2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14" name="Strzałka w lewo i prawo 13"/>
          <p:cNvSpPr/>
          <p:nvPr/>
        </p:nvSpPr>
        <p:spPr>
          <a:xfrm>
            <a:off x="3748088" y="4797425"/>
            <a:ext cx="1330325" cy="360363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277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495675" y="2044700"/>
            <a:ext cx="1654175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solidFill>
                  <a:srgbClr val="FFFFFF"/>
                </a:solidFill>
              </a:rPr>
              <a:t>Jakość paliwa</a:t>
            </a: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935163" y="4205288"/>
            <a:ext cx="1654175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solidFill>
                  <a:srgbClr val="FFFFFF"/>
                </a:solidFill>
              </a:rPr>
              <a:t>Jakość kotła</a:t>
            </a: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5222875" y="4149725"/>
            <a:ext cx="1654175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solidFill>
                  <a:srgbClr val="FFFFFF"/>
                </a:solidFill>
              </a:rPr>
              <a:t>Działania logistyczne</a:t>
            </a:r>
            <a:endParaRPr lang="en-US" altLang="pl-PL" sz="1800">
              <a:solidFill>
                <a:srgbClr val="FFFFFF"/>
              </a:solidFill>
            </a:endParaRPr>
          </a:p>
        </p:txBody>
      </p:sp>
      <p:cxnSp>
        <p:nvCxnSpPr>
          <p:cNvPr id="22" name="Łącznik prostoliniowy 21"/>
          <p:cNvCxnSpPr/>
          <p:nvPr/>
        </p:nvCxnSpPr>
        <p:spPr>
          <a:xfrm>
            <a:off x="5149850" y="1628775"/>
            <a:ext cx="0" cy="9763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24"/>
          <p:cNvSpPr/>
          <p:nvPr/>
        </p:nvSpPr>
        <p:spPr>
          <a:xfrm>
            <a:off x="4959350" y="981075"/>
            <a:ext cx="2014538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b="1"/>
              <a:t>Lepsze paliwo</a:t>
            </a:r>
            <a:endParaRPr lang="en-US" altLang="pl-PL" sz="1400" b="1"/>
          </a:p>
        </p:txBody>
      </p:sp>
      <p:sp>
        <p:nvSpPr>
          <p:cNvPr id="56334" name="Text Box 8"/>
          <p:cNvSpPr txBox="1">
            <a:spLocks noChangeArrowheads="1"/>
          </p:cNvSpPr>
          <p:nvPr/>
        </p:nvSpPr>
        <p:spPr bwMode="auto">
          <a:xfrm>
            <a:off x="5149850" y="1557338"/>
            <a:ext cx="3030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>
                <a:latin typeface="Calibri" pitchFamily="34" charset="0"/>
              </a:rPr>
              <a:t> węgiel kwalifikowany / eliminacja mułów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>
                <a:latin typeface="Calibri" pitchFamily="34" charset="0"/>
              </a:rPr>
              <a:t> paliwo bezdymne / niskoemisyjne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>
                <a:latin typeface="Calibri" pitchFamily="34" charset="0"/>
              </a:rPr>
              <a:t> biomasa / pelety drzewne</a:t>
            </a:r>
          </a:p>
        </p:txBody>
      </p:sp>
      <p:cxnSp>
        <p:nvCxnSpPr>
          <p:cNvPr id="27" name="Łącznik prostoliniowy 26"/>
          <p:cNvCxnSpPr/>
          <p:nvPr/>
        </p:nvCxnSpPr>
        <p:spPr>
          <a:xfrm>
            <a:off x="6875463" y="4051300"/>
            <a:ext cx="1587" cy="14303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6659563" y="3397250"/>
            <a:ext cx="2014537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b="1"/>
              <a:t>Kontrola &amp; edukacja</a:t>
            </a:r>
            <a:endParaRPr lang="en-US" altLang="pl-PL" sz="1400" b="1"/>
          </a:p>
        </p:txBody>
      </p:sp>
      <p:sp>
        <p:nvSpPr>
          <p:cNvPr id="56337" name="Text Box 10"/>
          <p:cNvSpPr txBox="1">
            <a:spLocks noChangeArrowheads="1"/>
          </p:cNvSpPr>
          <p:nvPr/>
        </p:nvSpPr>
        <p:spPr bwMode="auto">
          <a:xfrm>
            <a:off x="6948488" y="4005263"/>
            <a:ext cx="23764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 dirty="0">
                <a:latin typeface="Calibri" pitchFamily="34" charset="0"/>
              </a:rPr>
              <a:t> realne programy działania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 dirty="0">
                <a:latin typeface="Calibri" pitchFamily="34" charset="0"/>
              </a:rPr>
              <a:t> monitorowanie efektów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 dirty="0">
                <a:latin typeface="Calibri" pitchFamily="34" charset="0"/>
              </a:rPr>
              <a:t> działania kontrolne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 dirty="0">
                <a:latin typeface="Calibri" pitchFamily="34" charset="0"/>
              </a:rPr>
              <a:t> edukacja społeczeństwa</a:t>
            </a:r>
          </a:p>
        </p:txBody>
      </p:sp>
      <p:cxnSp>
        <p:nvCxnSpPr>
          <p:cNvPr id="31" name="Łącznik prostoliniowy 30"/>
          <p:cNvCxnSpPr/>
          <p:nvPr/>
        </p:nvCxnSpPr>
        <p:spPr>
          <a:xfrm>
            <a:off x="1925638" y="4203700"/>
            <a:ext cx="0" cy="14303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179388" y="3683000"/>
            <a:ext cx="2014537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b="1"/>
              <a:t>Lepsze urządzenia do spalania</a:t>
            </a:r>
            <a:endParaRPr lang="en-US" altLang="pl-PL" sz="1400" b="1"/>
          </a:p>
        </p:txBody>
      </p:sp>
      <p:sp>
        <p:nvSpPr>
          <p:cNvPr id="56340" name="Text Box 9"/>
          <p:cNvSpPr txBox="1">
            <a:spLocks noChangeArrowheads="1"/>
          </p:cNvSpPr>
          <p:nvPr/>
        </p:nvSpPr>
        <p:spPr bwMode="auto">
          <a:xfrm>
            <a:off x="104775" y="4460875"/>
            <a:ext cx="20891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>
                <a:latin typeface="Calibri" pitchFamily="34" charset="0"/>
              </a:rPr>
              <a:t> nowe kotły c.o. </a:t>
            </a:r>
            <a:br>
              <a:rPr lang="pl-PL" altLang="pl-PL" sz="1200">
                <a:latin typeface="Calibri" pitchFamily="34" charset="0"/>
              </a:rPr>
            </a:br>
            <a:r>
              <a:rPr lang="pl-PL" altLang="pl-PL" sz="1200">
                <a:latin typeface="Calibri" pitchFamily="34" charset="0"/>
              </a:rPr>
              <a:t>  automatyczne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>
                <a:latin typeface="Calibri" pitchFamily="34" charset="0"/>
              </a:rPr>
              <a:t> modernizacja instalacji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l-PL" altLang="pl-PL" sz="1200">
                <a:latin typeface="Calibri" pitchFamily="34" charset="0"/>
              </a:rPr>
              <a:t> termomodernizacja budynków</a:t>
            </a:r>
          </a:p>
          <a:p>
            <a:pPr eaLnBrk="1" hangingPunct="1">
              <a:spcBef>
                <a:spcPct val="50000"/>
              </a:spcBef>
            </a:pPr>
            <a:endParaRPr lang="pl-PL" altLang="pl-PL" sz="1200">
              <a:latin typeface="Calibri" pitchFamily="34" charset="0"/>
            </a:endParaRPr>
          </a:p>
        </p:txBody>
      </p:sp>
      <p:sp>
        <p:nvSpPr>
          <p:cNvPr id="30" name="Strzałka w prawo 29"/>
          <p:cNvSpPr/>
          <p:nvPr/>
        </p:nvSpPr>
        <p:spPr>
          <a:xfrm>
            <a:off x="2486025" y="1323975"/>
            <a:ext cx="1009650" cy="122396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l-PL" sz="1800">
              <a:solidFill>
                <a:srgbClr val="FFFFFF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104775" y="1487488"/>
            <a:ext cx="2014538" cy="896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b="1">
                <a:solidFill>
                  <a:srgbClr val="FF0000"/>
                </a:solidFill>
              </a:rPr>
              <a:t>Synergia czynników determinujących obniżenie niskiej emisji</a:t>
            </a:r>
            <a:endParaRPr lang="en-US" altLang="pl-PL" sz="1400" b="1">
              <a:solidFill>
                <a:srgbClr val="FF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dirty="0">
                <a:latin typeface="+mn-lt"/>
              </a:rPr>
              <a:t>Czynniki determinujące obniżenie niskiej emisji </a:t>
            </a:r>
            <a:br>
              <a:rPr lang="pl-PL" altLang="pl-PL" sz="2400" b="1" dirty="0">
                <a:latin typeface="+mn-lt"/>
              </a:rPr>
            </a:br>
            <a:r>
              <a:rPr lang="pl-PL" altLang="pl-PL" sz="2400" b="1" dirty="0">
                <a:latin typeface="+mn-lt"/>
              </a:rPr>
              <a:t>w ogrzewnictwie indywidualnym</a:t>
            </a:r>
            <a:endParaRPr lang="pl-P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71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oleTekstowe 1"/>
          <p:cNvSpPr txBox="1">
            <a:spLocks noChangeArrowheads="1"/>
          </p:cNvSpPr>
          <p:nvPr/>
        </p:nvSpPr>
        <p:spPr bwMode="auto">
          <a:xfrm>
            <a:off x="524036" y="1530658"/>
            <a:ext cx="80959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pl-PL" altLang="pl-P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spalanie węgla w kotłach i piecach domowych może być niskoemisyjne?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Kluczowe pytanie</a:t>
            </a:r>
          </a:p>
        </p:txBody>
      </p:sp>
      <p:pic>
        <p:nvPicPr>
          <p:cNvPr id="4" name="Picture 4" descr="DSC07159">
            <a:extLst>
              <a:ext uri="{FF2B5EF4-FFF2-40B4-BE49-F238E27FC236}">
                <a16:creationId xmlns="" xmlns:a16="http://schemas.microsoft.com/office/drawing/2014/main" id="{F7FEDD0C-9E32-4542-9F9F-8178E450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380624" cy="2535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0" descr="Brązowy marmur">
            <a:extLst>
              <a:ext uri="{FF2B5EF4-FFF2-40B4-BE49-F238E27FC236}">
                <a16:creationId xmlns="" xmlns:a16="http://schemas.microsoft.com/office/drawing/2014/main" id="{7B5075B2-266A-C74A-A107-D12E60207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53" y="4178915"/>
            <a:ext cx="36930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4">
                    <a:alphaModFix amt="3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Element filtracyjny z układu pomiarowego do badań stężenia pyłu w spalinach z kotłów węglowych</a:t>
            </a:r>
          </a:p>
        </p:txBody>
      </p:sp>
    </p:spTree>
    <p:extLst>
      <p:ext uri="{BB962C8B-B14F-4D97-AF65-F5344CB8AC3E}">
        <p14:creationId xmlns:p14="http://schemas.microsoft.com/office/powerpoint/2010/main" val="180157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431415" y="548680"/>
            <a:ext cx="828116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rgbClr val="002776"/>
                </a:solidFill>
                <a:latin typeface="Myriad Pro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8ABF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Działania podejmowane dla ograniczenia niskiej emisji :</a:t>
            </a:r>
          </a:p>
        </p:txBody>
      </p:sp>
      <p:sp>
        <p:nvSpPr>
          <p:cNvPr id="6" name="Prostokąt 5"/>
          <p:cNvSpPr/>
          <p:nvPr/>
        </p:nvSpPr>
        <p:spPr>
          <a:xfrm>
            <a:off x="611560" y="1268760"/>
            <a:ext cx="561662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Wymiana kotłów węglowych na automatyczne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Wprowadzenie kwalifikowanych paliw węglowych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Eliminacja mułów,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flotów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 węgla brunatnego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Wyeliminowanie spalania odpadów w domach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Termomodernizacja budynków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Docelowo: zmiana sposobu ogrzewania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lvl="0" algn="just"/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pl-P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Kiedy nastąpi zauważalna poprawa stanu jakości powietrza w Polsce 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Picture 4" descr="Podobny obraz">
            <a:extLst>
              <a:ext uri="{FF2B5EF4-FFF2-40B4-BE49-F238E27FC236}">
                <a16:creationId xmlns="" xmlns:a16="http://schemas.microsoft.com/office/drawing/2014/main" id="{A75A6F59-B16D-8645-8196-C4839D55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68" y="3573016"/>
            <a:ext cx="2458616" cy="217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2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Co zrobiliśmy – zmiany w systemie prawnym : </a:t>
            </a: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457200" y="1556792"/>
            <a:ext cx="82296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just"/>
            <a:r>
              <a:rPr lang="pl-PL" alt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Ustawa (Ministra Energii) o systemie monitorowania i kontroli jakości paliw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– zmienia definicję paliw stałych i wprowadza dla sprzedawców obowiązek wystawiania świadectwa jakości paliwa stałego. </a:t>
            </a:r>
          </a:p>
          <a:p>
            <a:pPr algn="just"/>
            <a:endParaRPr lang="pl-PL" altLang="pl-PL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alt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Rozporządzenie Ministra Rozwoju i Finansów w sprawie wymagań dla kotłów na paliwo stałe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– wprowadza standardy jakościowe dla kotłów wprowadzanych do obrotu</a:t>
            </a:r>
          </a:p>
          <a:p>
            <a:pPr algn="just"/>
            <a:endParaRPr lang="pl-PL" altLang="pl-PL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alt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Uchwały antysmogowe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– wprowadzone przez Sejmiki kilku województw – regulują sposoby ogrzewnictwa indywidualnego od strony użytkownika</a:t>
            </a:r>
          </a:p>
          <a:p>
            <a:pPr algn="just"/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Czy potrafimy wyegzekwować stosowanie prawa ?</a:t>
            </a:r>
          </a:p>
        </p:txBody>
      </p:sp>
    </p:spTree>
    <p:extLst>
      <p:ext uri="{BB962C8B-B14F-4D97-AF65-F5344CB8AC3E}">
        <p14:creationId xmlns:p14="http://schemas.microsoft.com/office/powerpoint/2010/main" val="29501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blon pp 2013 pl (3)">
  <a:themeElements>
    <a:clrScheme name="IChPW">
      <a:dk1>
        <a:srgbClr val="002776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2776"/>
      </a:hlink>
      <a:folHlink>
        <a:srgbClr val="002776"/>
      </a:folHlink>
    </a:clrScheme>
    <a:fontScheme name="IChPW">
      <a:majorFont>
        <a:latin typeface="Myriad Web Pro"/>
        <a:ea typeface=""/>
        <a:cs typeface=""/>
      </a:majorFont>
      <a:minorFont>
        <a:latin typeface="Myriad Pro"/>
        <a:ea typeface=""/>
        <a:cs typeface="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zablon pp 2013 pl (3)">
  <a:themeElements>
    <a:clrScheme name="IChPW">
      <a:dk1>
        <a:srgbClr val="002776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2776"/>
      </a:hlink>
      <a:folHlink>
        <a:srgbClr val="002776"/>
      </a:folHlink>
    </a:clrScheme>
    <a:fontScheme name="IChPW">
      <a:majorFont>
        <a:latin typeface="Myriad Web Pro"/>
        <a:ea typeface=""/>
        <a:cs typeface=""/>
      </a:majorFont>
      <a:minorFont>
        <a:latin typeface="Myriad Pro"/>
        <a:ea typeface=""/>
        <a:cs typeface="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zablon pp 2013 pl (3)">
  <a:themeElements>
    <a:clrScheme name="IChPW">
      <a:dk1>
        <a:srgbClr val="002776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2776"/>
      </a:hlink>
      <a:folHlink>
        <a:srgbClr val="002776"/>
      </a:folHlink>
    </a:clrScheme>
    <a:fontScheme name="IChPW">
      <a:majorFont>
        <a:latin typeface="Myriad Web Pro"/>
        <a:ea typeface=""/>
        <a:cs typeface=""/>
      </a:majorFont>
      <a:minorFont>
        <a:latin typeface="Myriad Pro"/>
        <a:ea typeface=""/>
        <a:cs typeface="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 pp 2013 pl (3)</Template>
  <TotalTime>4640</TotalTime>
  <Words>2304</Words>
  <Application>Microsoft Office PowerPoint</Application>
  <PresentationFormat>Pokaz na ekranie (4:3)</PresentationFormat>
  <Paragraphs>482</Paragraphs>
  <Slides>56</Slides>
  <Notes>36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56</vt:i4>
      </vt:variant>
    </vt:vector>
  </HeadingPairs>
  <TitlesOfParts>
    <vt:vector size="72" baseType="lpstr">
      <vt:lpstr>Arial</vt:lpstr>
      <vt:lpstr>Calibri</vt:lpstr>
      <vt:lpstr>Courier New</vt:lpstr>
      <vt:lpstr>Myriad Pro</vt:lpstr>
      <vt:lpstr>Myriad Web Pro</vt:lpstr>
      <vt:lpstr>Times New Roman</vt:lpstr>
      <vt:lpstr>TimesNewRoman</vt:lpstr>
      <vt:lpstr>TimesNewRoman,Bold</vt:lpstr>
      <vt:lpstr>Verdana</vt:lpstr>
      <vt:lpstr>Wingdings</vt:lpstr>
      <vt:lpstr>Wingdings 3</vt:lpstr>
      <vt:lpstr>szablon pp 2013 pl (3)</vt:lpstr>
      <vt:lpstr>1_szablon pp 2013 pl (3)</vt:lpstr>
      <vt:lpstr>2_szablon pp 2013 pl (3)</vt:lpstr>
      <vt:lpstr>Obraz - mapa bitowa</vt:lpstr>
      <vt:lpstr>Dokument</vt:lpstr>
      <vt:lpstr>Techniczne aspekty tzw. uchwały antysmogowej  dla województwa kujawsko-pomorskiego </vt:lpstr>
      <vt:lpstr>Zawartość prezentacji – o czym będzie ?</vt:lpstr>
      <vt:lpstr>Prezentacja programu PowerPoint</vt:lpstr>
      <vt:lpstr>Ogrzewnictwo indywidualne a „niska emisja” </vt:lpstr>
      <vt:lpstr>Prezentacja programu PowerPoint</vt:lpstr>
      <vt:lpstr>Czynniki determinujące obniżenie niskiej emisji  w ogrzewnictwie indywidualnym</vt:lpstr>
      <vt:lpstr>Kluczowe pytanie</vt:lpstr>
      <vt:lpstr>Prezentacja programu PowerPoint</vt:lpstr>
      <vt:lpstr>Co zrobiliśmy – zmiany w systemie prawnym : </vt:lpstr>
      <vt:lpstr>Prezentacja programu PowerPoint</vt:lpstr>
      <vt:lpstr>Prezentacja programu PowerPoint</vt:lpstr>
      <vt:lpstr>Prezentacja programu PowerPoint</vt:lpstr>
      <vt:lpstr>Rodzaje paliw węglowych stosowanych  w ogrzewnictwie indywidualnym </vt:lpstr>
      <vt:lpstr>Prezentacja programu PowerPoint</vt:lpstr>
      <vt:lpstr>    Rozporządzenia do ustawy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Teoria procesu spalania – czyli skąd bierze się problem</vt:lpstr>
      <vt:lpstr>Teoria procesu spalania – czyli skąd bierze się problem</vt:lpstr>
      <vt:lpstr>Prezentacja programu PowerPoint</vt:lpstr>
      <vt:lpstr>Prezentacja programu PowerPoint</vt:lpstr>
      <vt:lpstr>Prezentacja programu PowerPoint</vt:lpstr>
      <vt:lpstr>Ekoprojekt vs. Norma PN-EN 303-5:2012</vt:lpstr>
      <vt:lpstr>Prezentacja programu PowerPoint</vt:lpstr>
      <vt:lpstr>Kotły c.o. z ręcznym podawaniem paliwa</vt:lpstr>
      <vt:lpstr>Kotły c.o. z automatycznym podawaniem paliwa - „retortowe”</vt:lpstr>
      <vt:lpstr>Kotły c.o. z automatycznym podawaniem paliwa - „podsuwowe”</vt:lpstr>
      <vt:lpstr>Kotły c.o. z automatycznym podawaniem paliwa - „peletowe”</vt:lpstr>
      <vt:lpstr>Kotły automatyczne w miejsce „kopciuchów”</vt:lpstr>
      <vt:lpstr>Porównanie emisji z kotłów węglowych</vt:lpstr>
      <vt:lpstr>Rozporządzenie – wymagania dla kotłów </vt:lpstr>
      <vt:lpstr>Rozporządzenie – wymagania dla kotłów </vt:lpstr>
      <vt:lpstr>Prezentacja programu PowerPoint</vt:lpstr>
      <vt:lpstr>Piece, kominki itp. - Ekoprojekt</vt:lpstr>
      <vt:lpstr>Kominki</vt:lpstr>
      <vt:lpstr>Ogrzewacze wolnostojące</vt:lpstr>
      <vt:lpstr>Wymagania ekoprojektu dla ogrzewaczy pomieszczeń</vt:lpstr>
      <vt:lpstr>Uchwała antysmogowa   województwo kujawsko-pomorskie / projekt z 31 V 2019</vt:lpstr>
      <vt:lpstr>Porównanie zapisów uchwał antysmogowych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systemowe</vt:lpstr>
      <vt:lpstr>Podsumowanie</vt:lpstr>
      <vt:lpstr>Program Czyste Powietrze</vt:lpstr>
      <vt:lpstr>Podsumowanie</vt:lpstr>
      <vt:lpstr>DZIĘKUJĘ ZA UWAGĘ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startowa</dc:title>
  <dc:creator>user</dc:creator>
  <cp:lastModifiedBy>Katarzyna Wołowska</cp:lastModifiedBy>
  <cp:revision>647</cp:revision>
  <cp:lastPrinted>2017-03-06T14:26:41Z</cp:lastPrinted>
  <dcterms:created xsi:type="dcterms:W3CDTF">2013-07-16T13:05:46Z</dcterms:created>
  <dcterms:modified xsi:type="dcterms:W3CDTF">2019-07-17T09:13:34Z</dcterms:modified>
</cp:coreProperties>
</file>